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4"/>
  </p:notesMasterIdLst>
  <p:sldIdLst>
    <p:sldId id="553" r:id="rId2"/>
    <p:sldId id="551" r:id="rId3"/>
    <p:sldId id="552" r:id="rId4"/>
    <p:sldId id="701" r:id="rId5"/>
    <p:sldId id="600" r:id="rId6"/>
    <p:sldId id="601" r:id="rId7"/>
    <p:sldId id="602" r:id="rId8"/>
    <p:sldId id="603" r:id="rId9"/>
    <p:sldId id="606" r:id="rId10"/>
    <p:sldId id="607" r:id="rId11"/>
    <p:sldId id="610" r:id="rId12"/>
    <p:sldId id="608" r:id="rId13"/>
    <p:sldId id="609" r:id="rId14"/>
    <p:sldId id="327" r:id="rId15"/>
    <p:sldId id="373" r:id="rId16"/>
    <p:sldId id="569" r:id="rId17"/>
    <p:sldId id="570" r:id="rId18"/>
    <p:sldId id="700" r:id="rId19"/>
    <p:sldId id="597" r:id="rId20"/>
    <p:sldId id="598" r:id="rId21"/>
    <p:sldId id="599" r:id="rId22"/>
    <p:sldId id="577" r:id="rId23"/>
    <p:sldId id="578" r:id="rId24"/>
    <p:sldId id="543" r:id="rId25"/>
    <p:sldId id="545" r:id="rId26"/>
    <p:sldId id="444" r:id="rId27"/>
    <p:sldId id="448" r:id="rId28"/>
    <p:sldId id="449" r:id="rId29"/>
    <p:sldId id="450" r:id="rId30"/>
    <p:sldId id="451" r:id="rId31"/>
    <p:sldId id="544" r:id="rId32"/>
    <p:sldId id="785" r:id="rId33"/>
    <p:sldId id="775" r:id="rId34"/>
    <p:sldId id="776" r:id="rId35"/>
    <p:sldId id="778" r:id="rId36"/>
    <p:sldId id="571" r:id="rId37"/>
    <p:sldId id="572" r:id="rId38"/>
    <p:sldId id="557" r:id="rId39"/>
    <p:sldId id="697" r:id="rId40"/>
    <p:sldId id="612" r:id="rId41"/>
    <p:sldId id="617" r:id="rId42"/>
    <p:sldId id="618" r:id="rId43"/>
    <p:sldId id="623" r:id="rId44"/>
    <p:sldId id="624" r:id="rId45"/>
    <p:sldId id="630" r:id="rId46"/>
    <p:sldId id="637" r:id="rId47"/>
    <p:sldId id="632" r:id="rId48"/>
    <p:sldId id="631" r:id="rId49"/>
    <p:sldId id="640" r:id="rId50"/>
    <p:sldId id="633" r:id="rId51"/>
    <p:sldId id="626" r:id="rId52"/>
    <p:sldId id="635" r:id="rId53"/>
    <p:sldId id="641" r:id="rId54"/>
    <p:sldId id="643" r:id="rId55"/>
    <p:sldId id="642" r:id="rId56"/>
    <p:sldId id="639" r:id="rId57"/>
    <p:sldId id="628" r:id="rId58"/>
    <p:sldId id="644" r:id="rId59"/>
    <p:sldId id="646" r:id="rId60"/>
    <p:sldId id="655" r:id="rId61"/>
    <p:sldId id="656" r:id="rId62"/>
    <p:sldId id="650" r:id="rId63"/>
    <p:sldId id="651" r:id="rId64"/>
    <p:sldId id="653" r:id="rId65"/>
    <p:sldId id="649" r:id="rId66"/>
    <p:sldId id="652" r:id="rId67"/>
    <p:sldId id="654" r:id="rId68"/>
    <p:sldId id="647" r:id="rId69"/>
    <p:sldId id="648" r:id="rId70"/>
    <p:sldId id="657" r:id="rId71"/>
    <p:sldId id="658" r:id="rId72"/>
    <p:sldId id="659" r:id="rId73"/>
    <p:sldId id="665" r:id="rId74"/>
    <p:sldId id="661" r:id="rId75"/>
    <p:sldId id="660" r:id="rId76"/>
    <p:sldId id="662" r:id="rId77"/>
    <p:sldId id="664" r:id="rId78"/>
    <p:sldId id="666" r:id="rId79"/>
    <p:sldId id="667" r:id="rId80"/>
    <p:sldId id="669" r:id="rId81"/>
    <p:sldId id="670" r:id="rId82"/>
    <p:sldId id="671" r:id="rId83"/>
    <p:sldId id="672" r:id="rId84"/>
    <p:sldId id="673" r:id="rId85"/>
    <p:sldId id="674" r:id="rId86"/>
    <p:sldId id="573" r:id="rId87"/>
    <p:sldId id="574" r:id="rId88"/>
    <p:sldId id="703" r:id="rId89"/>
    <p:sldId id="679" r:id="rId90"/>
    <p:sldId id="704" r:id="rId91"/>
    <p:sldId id="682" r:id="rId92"/>
    <p:sldId id="683" r:id="rId93"/>
    <p:sldId id="691" r:id="rId94"/>
    <p:sldId id="688" r:id="rId95"/>
    <p:sldId id="687" r:id="rId96"/>
    <p:sldId id="690" r:id="rId97"/>
    <p:sldId id="686" r:id="rId98"/>
    <p:sldId id="684" r:id="rId99"/>
    <p:sldId id="685" r:id="rId100"/>
    <p:sldId id="787" r:id="rId101"/>
    <p:sldId id="788" r:id="rId102"/>
    <p:sldId id="463" r:id="rId103"/>
    <p:sldId id="546" r:id="rId104"/>
    <p:sldId id="393" r:id="rId105"/>
    <p:sldId id="394" r:id="rId106"/>
    <p:sldId id="395" r:id="rId107"/>
    <p:sldId id="396" r:id="rId108"/>
    <p:sldId id="400" r:id="rId109"/>
    <p:sldId id="399" r:id="rId110"/>
    <p:sldId id="403" r:id="rId111"/>
    <p:sldId id="404" r:id="rId112"/>
    <p:sldId id="389" r:id="rId113"/>
  </p:sldIdLst>
  <p:sldSz cx="12192000" cy="6858000"/>
  <p:notesSz cx="6761163" cy="9942513"/>
  <p:custDataLst>
    <p:tags r:id="rId1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59">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 initials="D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E27508"/>
    <a:srgbClr val="FF3300"/>
    <a:srgbClr val="FFFF09"/>
    <a:srgbClr val="F07F09"/>
    <a:srgbClr val="FFFF66"/>
    <a:srgbClr val="FFCCFF"/>
    <a:srgbClr val="FF0000"/>
    <a:srgbClr val="2A4D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71" autoAdjust="0"/>
  </p:normalViewPr>
  <p:slideViewPr>
    <p:cSldViewPr>
      <p:cViewPr varScale="1">
        <p:scale>
          <a:sx n="78" d="100"/>
          <a:sy n="78" d="100"/>
        </p:scale>
        <p:origin x="792" y="72"/>
      </p:cViewPr>
      <p:guideLst>
        <p:guide orient="horz" pos="2160"/>
        <p:guide pos="3859"/>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49" d="100"/>
          <a:sy n="49" d="100"/>
        </p:scale>
        <p:origin x="-2928" y="-102"/>
      </p:cViewPr>
      <p:guideLst>
        <p:guide orient="horz" pos="3131"/>
        <p:guide pos="214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notesMaster" Target="notesMasters/notesMaster1.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ags" Target="tags/tag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30422" cy="497526"/>
          </a:xfrm>
          <a:prstGeom prst="rect">
            <a:avLst/>
          </a:prstGeom>
        </p:spPr>
        <p:txBody>
          <a:bodyPr vert="horz" lIns="91998" tIns="45999" rIns="91998" bIns="45999" rtlCol="0"/>
          <a:lstStyle>
            <a:lvl1pPr algn="l">
              <a:defRPr sz="1200"/>
            </a:lvl1pPr>
          </a:lstStyle>
          <a:p>
            <a:endParaRPr lang="en-US"/>
          </a:p>
        </p:txBody>
      </p:sp>
      <p:sp>
        <p:nvSpPr>
          <p:cNvPr id="3" name="Date Placeholder 2"/>
          <p:cNvSpPr>
            <a:spLocks noGrp="1"/>
          </p:cNvSpPr>
          <p:nvPr>
            <p:ph type="dt" idx="1"/>
          </p:nvPr>
        </p:nvSpPr>
        <p:spPr>
          <a:xfrm>
            <a:off x="3829148" y="1"/>
            <a:ext cx="2930421" cy="497526"/>
          </a:xfrm>
          <a:prstGeom prst="rect">
            <a:avLst/>
          </a:prstGeom>
        </p:spPr>
        <p:txBody>
          <a:bodyPr vert="horz" lIns="91998" tIns="45999" rIns="91998" bIns="45999" rtlCol="0"/>
          <a:lstStyle>
            <a:lvl1pPr algn="r">
              <a:defRPr sz="1200"/>
            </a:lvl1pPr>
          </a:lstStyle>
          <a:p>
            <a:fld id="{A48D8163-BAA0-4D75-83B9-6E113CC70ACB}" type="datetimeFigureOut">
              <a:rPr lang="en-US" smtClean="0"/>
              <a:t>4/18/2024</a:t>
            </a:fld>
            <a:endParaRPr lang="en-US"/>
          </a:p>
        </p:txBody>
      </p:sp>
      <p:sp>
        <p:nvSpPr>
          <p:cNvPr id="4" name="Slide Image Placeholder 3"/>
          <p:cNvSpPr>
            <a:spLocks noGrp="1" noRot="1" noChangeAspect="1"/>
          </p:cNvSpPr>
          <p:nvPr>
            <p:ph type="sldImg" idx="2"/>
          </p:nvPr>
        </p:nvSpPr>
        <p:spPr>
          <a:xfrm>
            <a:off x="66675" y="746125"/>
            <a:ext cx="6627813" cy="3729038"/>
          </a:xfrm>
          <a:prstGeom prst="rect">
            <a:avLst/>
          </a:prstGeom>
          <a:noFill/>
          <a:ln w="12700">
            <a:solidFill>
              <a:prstClr val="black"/>
            </a:solidFill>
          </a:ln>
        </p:spPr>
        <p:txBody>
          <a:bodyPr vert="horz" lIns="91998" tIns="45999" rIns="91998" bIns="45999" rtlCol="0" anchor="ctr"/>
          <a:lstStyle/>
          <a:p>
            <a:endParaRPr lang="en-US"/>
          </a:p>
        </p:txBody>
      </p:sp>
      <p:sp>
        <p:nvSpPr>
          <p:cNvPr id="5" name="Notes Placeholder 4"/>
          <p:cNvSpPr>
            <a:spLocks noGrp="1"/>
          </p:cNvSpPr>
          <p:nvPr>
            <p:ph type="body" sz="quarter" idx="3"/>
          </p:nvPr>
        </p:nvSpPr>
        <p:spPr>
          <a:xfrm>
            <a:off x="675639" y="4722493"/>
            <a:ext cx="5409887" cy="4474531"/>
          </a:xfrm>
          <a:prstGeom prst="rect">
            <a:avLst/>
          </a:prstGeom>
        </p:spPr>
        <p:txBody>
          <a:bodyPr vert="horz" lIns="91998" tIns="45999" rIns="91998" bIns="4599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3388"/>
            <a:ext cx="2930422" cy="497525"/>
          </a:xfrm>
          <a:prstGeom prst="rect">
            <a:avLst/>
          </a:prstGeom>
        </p:spPr>
        <p:txBody>
          <a:bodyPr vert="horz" lIns="91998" tIns="45999" rIns="91998" bIns="45999" rtlCol="0" anchor="b"/>
          <a:lstStyle>
            <a:lvl1pPr algn="l">
              <a:defRPr sz="1200"/>
            </a:lvl1pPr>
          </a:lstStyle>
          <a:p>
            <a:endParaRPr lang="en-US"/>
          </a:p>
        </p:txBody>
      </p:sp>
      <p:sp>
        <p:nvSpPr>
          <p:cNvPr id="7" name="Slide Number Placeholder 6"/>
          <p:cNvSpPr>
            <a:spLocks noGrp="1"/>
          </p:cNvSpPr>
          <p:nvPr>
            <p:ph type="sldNum" sz="quarter" idx="5"/>
          </p:nvPr>
        </p:nvSpPr>
        <p:spPr>
          <a:xfrm>
            <a:off x="3829148" y="9443388"/>
            <a:ext cx="2930421" cy="497525"/>
          </a:xfrm>
          <a:prstGeom prst="rect">
            <a:avLst/>
          </a:prstGeom>
        </p:spPr>
        <p:txBody>
          <a:bodyPr vert="horz" lIns="91998" tIns="45999" rIns="91998" bIns="45999" rtlCol="0" anchor="b"/>
          <a:lstStyle>
            <a:lvl1pPr algn="r">
              <a:defRPr sz="1200"/>
            </a:lvl1pPr>
          </a:lstStyle>
          <a:p>
            <a:fld id="{FA522899-4702-471B-AD72-A199D384EAC8}" type="slidenum">
              <a:rPr lang="en-US" smtClean="0"/>
              <a:t>‹#›</a:t>
            </a:fld>
            <a:endParaRPr lang="en-US"/>
          </a:p>
        </p:txBody>
      </p:sp>
    </p:spTree>
    <p:extLst>
      <p:ext uri="{BB962C8B-B14F-4D97-AF65-F5344CB8AC3E}">
        <p14:creationId xmlns:p14="http://schemas.microsoft.com/office/powerpoint/2010/main" val="1202655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A522899-4702-471B-AD72-A199D384EAC8}" type="slidenum">
              <a:rPr lang="en-US" smtClean="0"/>
              <a:t>62</a:t>
            </a:fld>
            <a:endParaRPr lang="en-US"/>
          </a:p>
        </p:txBody>
      </p:sp>
    </p:spTree>
    <p:extLst>
      <p:ext uri="{BB962C8B-B14F-4D97-AF65-F5344CB8AC3E}">
        <p14:creationId xmlns:p14="http://schemas.microsoft.com/office/powerpoint/2010/main" val="301958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AC94BD-D152-4EFA-B340-2DF7C316D58C}" type="datetime1">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AC94BD-D152-4EFA-B340-2DF7C316D58C}" type="datetime1">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AC94BD-D152-4EFA-B340-2DF7C316D58C}" type="datetime1">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7" name="Rectangle 6"/>
          <p:cNvSpPr/>
          <p:nvPr userDrawn="1"/>
        </p:nvSpPr>
        <p:spPr>
          <a:xfrm>
            <a:off x="0" y="1587"/>
            <a:ext cx="12192000" cy="684213"/>
          </a:xfrm>
          <a:prstGeom prst="rect">
            <a:avLst/>
          </a:prstGeom>
          <a:solidFill>
            <a:srgbClr val="F07F0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Title Placeholder 1"/>
          <p:cNvSpPr>
            <a:spLocks noGrp="1"/>
          </p:cNvSpPr>
          <p:nvPr>
            <p:ph type="title"/>
          </p:nvPr>
        </p:nvSpPr>
        <p:spPr bwMode="auto">
          <a:xfrm>
            <a:off x="842963" y="78017"/>
            <a:ext cx="8967787" cy="53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normAutofit/>
          </a:bodyPr>
          <a:lstStyle>
            <a:lvl1pPr>
              <a:defRPr sz="2000" b="1">
                <a:solidFill>
                  <a:schemeClr val="bg1"/>
                </a:solidFill>
                <a:latin typeface="Calibri" panose="020F0502020204030204" pitchFamily="34" charset="0"/>
                <a:cs typeface="Calibri" panose="020F0502020204030204" pitchFamily="34" charset="0"/>
              </a:defRPr>
            </a:lvl1pPr>
          </a:lstStyle>
          <a:p>
            <a:pPr lvl="0"/>
            <a:r>
              <a:rPr lang="en-US" altLang="en-US" dirty="0"/>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57888"/>
            <a:ext cx="551712" cy="551712"/>
          </a:xfrm>
          <a:prstGeom prst="rect">
            <a:avLst/>
          </a:prstGeom>
          <a:noFill/>
          <a:ln>
            <a:noFill/>
          </a:ln>
        </p:spPr>
      </p:pic>
      <p:cxnSp>
        <p:nvCxnSpPr>
          <p:cNvPr id="10" name="Straight Connector 9"/>
          <p:cNvCxnSpPr/>
          <p:nvPr userDrawn="1"/>
        </p:nvCxnSpPr>
        <p:spPr>
          <a:xfrm>
            <a:off x="762000" y="153193"/>
            <a:ext cx="0" cy="381000"/>
          </a:xfrm>
          <a:prstGeom prst="line">
            <a:avLst/>
          </a:prstGeom>
          <a:ln>
            <a:solidFill>
              <a:srgbClr val="F2F2F2">
                <a:alpha val="49020"/>
              </a:srgb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0" y="6456225"/>
            <a:ext cx="12192000" cy="401775"/>
          </a:xfrm>
          <a:prstGeom prst="rect">
            <a:avLst/>
          </a:prstGeom>
          <a:solidFill>
            <a:srgbClr val="F07F0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p:cNvSpPr>
            <a:spLocks noGrp="1"/>
          </p:cNvSpPr>
          <p:nvPr>
            <p:ph idx="1"/>
          </p:nvPr>
        </p:nvSpPr>
        <p:spPr>
          <a:xfrm>
            <a:off x="355600" y="1003299"/>
            <a:ext cx="11434496" cy="5162831"/>
          </a:xfrm>
        </p:spPr>
        <p:txBody>
          <a:bodyPr anchor="t">
            <a:normAutofit/>
          </a:bodyPr>
          <a:lstStyle>
            <a:lvl1pPr marL="274320" indent="-274320">
              <a:lnSpc>
                <a:spcPct val="100000"/>
              </a:lnSpc>
              <a:spcBef>
                <a:spcPts val="1200"/>
              </a:spcBef>
              <a:spcAft>
                <a:spcPts val="0"/>
              </a:spcAft>
              <a:buClr>
                <a:srgbClr val="00CC99"/>
              </a:buClr>
              <a:buSzPct val="100000"/>
              <a:buFont typeface="Calibri" panose="020F0502020204030204" pitchFamily="34" charset="0"/>
              <a:buChar char="●"/>
              <a:defRPr sz="1800">
                <a:latin typeface="Calibri" panose="020F0502020204030204" pitchFamily="34" charset="0"/>
                <a:cs typeface="Calibri" panose="020F0502020204030204" pitchFamily="34" charset="0"/>
              </a:defRPr>
            </a:lvl1pPr>
          </a:lstStyle>
          <a:p>
            <a:pPr lvl="0" eaLnBrk="1" latinLnBrk="0" hangingPunct="1"/>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AC94BD-D152-4EFA-B340-2DF7C316D58C}" type="datetime1">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AC94BD-D152-4EFA-B340-2DF7C316D58C}" type="datetime1">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A464DF-0B81-43FC-A379-AA2CDE52BCBB}" type="datetime1">
              <a:rPr lang="en-US" smtClean="0"/>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AC94BD-D152-4EFA-B340-2DF7C316D58C}" type="datetime1">
              <a:rPr lang="en-US" smtClean="0"/>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AC94BD-D152-4EFA-B340-2DF7C316D58C}" type="datetime1">
              <a:rPr lang="en-US" smtClean="0"/>
              <a:t>4/18/2024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EB3385-5235-4819-85E5-9382A560AEDC}" type="datetime1">
              <a:rPr lang="en-US" smtClean="0"/>
              <a:t>4/18/2024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1A5E33D-A010-4065-8E67-2FB7AFEBF73C}" type="datetime1">
              <a:rPr lang="en-US" smtClean="0"/>
              <a:t>4/18/2024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8AC94BD-D152-4EFA-B340-2DF7C316D58C}" type="datetime1">
              <a:rPr lang="en-US" smtClean="0"/>
              <a:t>4/18/2024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t>‹#›</a:t>
            </a:fld>
            <a:endParaRPr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FE1DBF-641B-41DF-874D-A6EE1D3E4926}" type="datetime1">
              <a:rPr lang="en-US" smtClean="0"/>
              <a:t>4/18/2024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8AC94BD-D152-4EFA-B340-2DF7C316D58C}" type="datetime1">
              <a:rPr lang="en-US" smtClean="0"/>
              <a:t>4/18/2024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6" name="Rectangle 15"/>
          <p:cNvSpPr>
            <a:spLocks noGrp="1" noRot="1" noChangeAspect="1" noMove="1" noResize="1" noEditPoints="1" noAdjustHandles="1" noChangeArrowheads="1" noChangeShapeType="1" noTextEdit="1"/>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cxnSp>
        <p:nvCxnSpPr>
          <p:cNvPr id="18" name="Straight Connector 17"/>
          <p:cNvCxnSpPr>
            <a:cxnSpLocks noGrp="1" noRot="1" noChangeAspect="1" noMove="1" noResize="1" noEditPoints="1" noAdjustHandles="1" noChangeArrowheads="1" noChangeShapeType="1"/>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p:cNvSpPr>
            <a:spLocks noGrp="1" noRot="1" noChangeAspect="1" noMove="1" noResize="1" noEditPoints="1" noAdjustHandles="1" noChangeArrowheads="1" noChangeShapeType="1" noTextEdit="1"/>
          </p:cNvSpPr>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cxnSpLocks noGrp="1" noRot="1" noChangeAspect="1" noMove="1" noResize="1" noEditPoints="1" noAdjustHandles="1" noChangeArrowheads="1" noChangeShapeType="1"/>
          </p:cNvCxnSpPr>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4" name="Rectangle 23"/>
          <p:cNvSpPr>
            <a:spLocks noGrp="1" noRot="1" noChangeAspect="1" noMove="1" noResize="1" noEditPoints="1" noAdjustHandles="1" noChangeArrowheads="1" noChangeShapeType="1" noTextEdit="1"/>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6" name="Rectangle 25"/>
          <p:cNvSpPr>
            <a:spLocks noGrp="1" noRot="1" noChangeAspect="1" noMove="1" noResize="1" noEditPoints="1" noAdjustHandles="1" noChangeArrowheads="1" noChangeShapeType="1" noTextEdit="1"/>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9" name="Google Shape;67;p13"/>
          <p:cNvSpPr txBox="1"/>
          <p:nvPr/>
        </p:nvSpPr>
        <p:spPr>
          <a:xfrm>
            <a:off x="2895600" y="5681133"/>
            <a:ext cx="6400800" cy="719667"/>
          </a:xfrm>
          <a:prstGeom prst="rect">
            <a:avLst/>
          </a:prstGeom>
        </p:spPr>
        <p:txBody>
          <a:bodyPr spcFirstLastPara="1" vert="horz" wrap="square" lIns="121900" tIns="121900" rIns="121900" bIns="12190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buClrTx/>
            </a:pPr>
            <a:endParaRPr lang="en-IN" dirty="0">
              <a:solidFill>
                <a:schemeClr val="bg1"/>
              </a:solidFill>
              <a:effectLst>
                <a:outerShdw blurRad="38100" dist="38100" dir="2700000" algn="tl">
                  <a:srgbClr val="000000">
                    <a:alpha val="43137"/>
                  </a:srgbClr>
                </a:outerShdw>
              </a:effectLst>
              <a:latin typeface="Times New Roman" panose="02020603050405020304" pitchFamily="18" charset="0"/>
              <a:ea typeface="Palatino Linotype" panose="02040502050505030304"/>
              <a:cs typeface="Times New Roman" panose="02020603050405020304" pitchFamily="18" charset="0"/>
              <a:sym typeface="Palatino Linotype" panose="02040502050505030304"/>
            </a:endParaRPr>
          </a:p>
        </p:txBody>
      </p:sp>
      <p:sp>
        <p:nvSpPr>
          <p:cNvPr id="3" name="Subtitle 2">
            <a:extLst>
              <a:ext uri="{FF2B5EF4-FFF2-40B4-BE49-F238E27FC236}">
                <a16:creationId xmlns:a16="http://schemas.microsoft.com/office/drawing/2014/main" id="{990F4D27-32DF-E103-80D9-8F2C875EE7D4}"/>
              </a:ext>
            </a:extLst>
          </p:cNvPr>
          <p:cNvSpPr txBox="1">
            <a:spLocks/>
          </p:cNvSpPr>
          <p:nvPr/>
        </p:nvSpPr>
        <p:spPr>
          <a:xfrm>
            <a:off x="7696199" y="4002156"/>
            <a:ext cx="3723859" cy="143904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pPr>
              <a:spcAft>
                <a:spcPct val="25000"/>
              </a:spcAft>
            </a:pPr>
            <a:r>
              <a:rPr lang="en-US" altLang="en-US" sz="1800" i="1" dirty="0">
                <a:solidFill>
                  <a:schemeClr val="accent1">
                    <a:lumMod val="50000"/>
                  </a:schemeClr>
                </a:solidFill>
              </a:rPr>
              <a:t>         Presented by:-</a:t>
            </a:r>
          </a:p>
          <a:p>
            <a:pPr algn="ctr">
              <a:spcBef>
                <a:spcPct val="0"/>
              </a:spcBef>
            </a:pPr>
            <a:r>
              <a:rPr lang="en-US" altLang="en-US" sz="2400" dirty="0">
                <a:solidFill>
                  <a:schemeClr val="accent1">
                    <a:lumMod val="50000"/>
                  </a:schemeClr>
                </a:solidFill>
              </a:rPr>
              <a:t>             CA Ravi Kr. Patwa</a:t>
            </a:r>
          </a:p>
          <a:p>
            <a:pPr algn="ctr">
              <a:spcBef>
                <a:spcPct val="0"/>
              </a:spcBef>
              <a:spcAft>
                <a:spcPct val="25000"/>
              </a:spcAft>
            </a:pPr>
            <a:r>
              <a:rPr lang="en-US" altLang="en-US" sz="1400" dirty="0">
                <a:solidFill>
                  <a:schemeClr val="accent1">
                    <a:lumMod val="50000"/>
                  </a:schemeClr>
                </a:solidFill>
              </a:rPr>
              <a:t>                                B Com, FCA, DISA (ICAI)</a:t>
            </a:r>
          </a:p>
        </p:txBody>
      </p:sp>
      <p:pic>
        <p:nvPicPr>
          <p:cNvPr id="4" name="Picture 3">
            <a:extLst>
              <a:ext uri="{FF2B5EF4-FFF2-40B4-BE49-F238E27FC236}">
                <a16:creationId xmlns:a16="http://schemas.microsoft.com/office/drawing/2014/main" id="{1B96E25B-FE4E-F3BC-239A-25EC288042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41" y="19878"/>
            <a:ext cx="7058441" cy="609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Google Shape;66;p13"/>
          <p:cNvSpPr txBox="1"/>
          <p:nvPr/>
        </p:nvSpPr>
        <p:spPr>
          <a:xfrm>
            <a:off x="6934200" y="762000"/>
            <a:ext cx="5290932" cy="1828800"/>
          </a:xfrm>
          <a:prstGeom prst="rect">
            <a:avLst/>
          </a:prstGeom>
        </p:spPr>
        <p:txBody>
          <a:bodyPr spcFirstLastPara="1" vert="horz" lIns="91440" tIns="45720" rIns="91440" bIns="45720" rtlCol="0" anchor="b" anchorCtr="0">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lnSpc>
                <a:spcPct val="85000"/>
              </a:lnSpc>
              <a:spcAft>
                <a:spcPts val="600"/>
              </a:spcAft>
            </a:pPr>
            <a:r>
              <a:rPr lang="en-US" sz="5500" spc="-50" dirty="0">
                <a:solidFill>
                  <a:schemeClr val="accent2">
                    <a:lumMod val="75000"/>
                  </a:schemeClr>
                </a:solidFill>
                <a:effectLst>
                  <a:outerShdw blurRad="38100" dist="38100" dir="2700000" algn="tl">
                    <a:srgbClr val="000000">
                      <a:alpha val="43137"/>
                    </a:srgbClr>
                  </a:outerShdw>
                </a:effectLst>
                <a:latin typeface="Algerian" panose="04020705040A02060702" pitchFamily="82" charset="0"/>
                <a:sym typeface="Palatino Linotype" panose="02040502050505030304"/>
              </a:rPr>
              <a:t>CODE OF ETHICS </a:t>
            </a:r>
          </a:p>
        </p:txBody>
      </p:sp>
    </p:spTree>
    <p:extLst>
      <p:ext uri="{BB962C8B-B14F-4D97-AF65-F5344CB8AC3E}">
        <p14:creationId xmlns:p14="http://schemas.microsoft.com/office/powerpoint/2010/main" val="805446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Disciplinary Proceedings</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55600" y="960115"/>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8" name="Rectangle 7">
            <a:extLst>
              <a:ext uri="{FF2B5EF4-FFF2-40B4-BE49-F238E27FC236}">
                <a16:creationId xmlns:a16="http://schemas.microsoft.com/office/drawing/2014/main" id="{0B2B329C-35B5-7B92-DA74-DEC56ACF8B73}"/>
              </a:ext>
            </a:extLst>
          </p:cNvPr>
          <p:cNvSpPr/>
          <p:nvPr/>
        </p:nvSpPr>
        <p:spPr>
          <a:xfrm>
            <a:off x="907251" y="1492936"/>
            <a:ext cx="10675149" cy="3431709"/>
          </a:xfrm>
          <a:prstGeom prst="rect">
            <a:avLst/>
          </a:prstGeom>
        </p:spPr>
        <p:txBody>
          <a:bodyPr wrap="square">
            <a:spAutoFit/>
          </a:bodyPr>
          <a:lstStyle/>
          <a:p>
            <a:pPr marL="457200" indent="-457200">
              <a:spcAft>
                <a:spcPts val="1200"/>
              </a:spcAft>
              <a:buFont typeface="Wingdings" pitchFamily="2" charset="2"/>
              <a:buChar char="v"/>
            </a:pPr>
            <a:r>
              <a:rPr lang="en-IN" sz="2900" b="1" dirty="0">
                <a:solidFill>
                  <a:schemeClr val="bg1"/>
                </a:solidFill>
              </a:rPr>
              <a:t>Punishment</a:t>
            </a:r>
            <a:endParaRPr lang="en-US" sz="2900" dirty="0">
              <a:solidFill>
                <a:schemeClr val="bg1"/>
              </a:solidFill>
            </a:endParaRPr>
          </a:p>
          <a:p>
            <a:pPr marL="860425" indent="-396875" algn="just">
              <a:spcAft>
                <a:spcPts val="1800"/>
              </a:spcAft>
              <a:buFont typeface="Arial" pitchFamily="34" charset="0"/>
              <a:buChar char="•"/>
            </a:pPr>
            <a:r>
              <a:rPr lang="en-IN" sz="2800" dirty="0">
                <a:solidFill>
                  <a:schemeClr val="bg1"/>
                </a:solidFill>
              </a:rPr>
              <a:t>Board of Discipline has the power to</a:t>
            </a:r>
            <a:endParaRPr lang="en-US" sz="2800" dirty="0">
              <a:solidFill>
                <a:schemeClr val="bg1"/>
              </a:solidFill>
            </a:endParaRPr>
          </a:p>
          <a:p>
            <a:pPr marL="1377950" indent="-517525" algn="just">
              <a:spcAft>
                <a:spcPts val="1200"/>
              </a:spcAft>
              <a:buFont typeface="Wingdings" pitchFamily="2" charset="2"/>
              <a:buChar char="ü"/>
            </a:pPr>
            <a:r>
              <a:rPr lang="en-IN" sz="2750" dirty="0">
                <a:solidFill>
                  <a:schemeClr val="bg1"/>
                </a:solidFill>
              </a:rPr>
              <a:t>Reprimand the member. </a:t>
            </a:r>
          </a:p>
          <a:p>
            <a:pPr marL="1377950" indent="-517525" algn="just">
              <a:spcAft>
                <a:spcPts val="1200"/>
              </a:spcAft>
              <a:buFont typeface="Wingdings" pitchFamily="2" charset="2"/>
              <a:buChar char="ü"/>
            </a:pPr>
            <a:r>
              <a:rPr lang="en-IN" sz="2750" dirty="0">
                <a:solidFill>
                  <a:schemeClr val="bg1"/>
                </a:solidFill>
              </a:rPr>
              <a:t>Remove the name of the member from Register of members upto a period of three months. </a:t>
            </a:r>
          </a:p>
          <a:p>
            <a:pPr marL="1377950" indent="-517525" algn="just">
              <a:spcAft>
                <a:spcPts val="1200"/>
              </a:spcAft>
              <a:buFont typeface="Wingdings" pitchFamily="2" charset="2"/>
              <a:buChar char="ü"/>
            </a:pPr>
            <a:r>
              <a:rPr lang="en-IN" sz="2750" dirty="0">
                <a:solidFill>
                  <a:schemeClr val="bg1"/>
                </a:solidFill>
              </a:rPr>
              <a:t>Impose fine which may extend upto Rs. 1,00,000/-.</a:t>
            </a:r>
          </a:p>
        </p:txBody>
      </p:sp>
    </p:spTree>
    <p:extLst>
      <p:ext uri="{BB962C8B-B14F-4D97-AF65-F5344CB8AC3E}">
        <p14:creationId xmlns:p14="http://schemas.microsoft.com/office/powerpoint/2010/main" val="188093641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2590800"/>
            <a:ext cx="9993283" cy="1077218"/>
          </a:xfrm>
          <a:prstGeom prst="rect">
            <a:avLst/>
          </a:prstGeom>
          <a:noFill/>
        </p:spPr>
        <p:txBody>
          <a:bodyPr wrap="square" rtlCol="0">
            <a:spAutoFit/>
          </a:bodyPr>
          <a:lstStyle/>
          <a:p>
            <a:pPr algn="just"/>
            <a:r>
              <a:rPr lang="en-US" sz="3200" b="1" dirty="0"/>
              <a:t>Whether Joint Auditors can demand the working papers of one </a:t>
            </a:r>
            <a:r>
              <a:rPr lang="en-IN" sz="3200" b="1" dirty="0"/>
              <a:t>another?</a:t>
            </a:r>
            <a:endParaRPr lang="en-IN" sz="3200" dirty="0"/>
          </a:p>
        </p:txBody>
      </p:sp>
      <p:sp>
        <p:nvSpPr>
          <p:cNvPr id="8" name="Title 4">
            <a:extLst>
              <a:ext uri="{FF2B5EF4-FFF2-40B4-BE49-F238E27FC236}">
                <a16:creationId xmlns:a16="http://schemas.microsoft.com/office/drawing/2014/main" id="{9A4A1D9E-B93B-6A15-F5FE-FAC497267A50}"/>
              </a:ext>
            </a:extLst>
          </p:cNvPr>
          <p:cNvSpPr>
            <a:spLocks noGrp="1"/>
          </p:cNvSpPr>
          <p:nvPr>
            <p:ph type="title"/>
          </p:nvPr>
        </p:nvSpPr>
        <p:spPr>
          <a:xfrm>
            <a:off x="1093305" y="190854"/>
            <a:ext cx="8991600" cy="875946"/>
          </a:xfrm>
        </p:spPr>
        <p:txBody>
          <a:bodyPr>
            <a:noAutofit/>
          </a:bodyPr>
          <a:lstStyle/>
          <a:p>
            <a:pPr algn="just"/>
            <a:r>
              <a:rPr lang="en-US" sz="6000" b="1" dirty="0">
                <a:solidFill>
                  <a:srgbClr val="7030A0"/>
                </a:solidFill>
                <a:latin typeface="Lucida Handwriting" panose="03010101010101010101" pitchFamily="66" charset="0"/>
              </a:rPr>
              <a:t>B</a:t>
            </a:r>
            <a:r>
              <a:rPr lang="en-US" sz="6000" b="1" dirty="0">
                <a:solidFill>
                  <a:srgbClr val="002060"/>
                </a:solidFill>
                <a:latin typeface="Lucida Handwriting" panose="03010101010101010101" pitchFamily="66" charset="0"/>
              </a:rPr>
              <a:t>r</a:t>
            </a:r>
            <a:r>
              <a:rPr lang="en-US" sz="6000" b="1" dirty="0">
                <a:solidFill>
                  <a:srgbClr val="00B0F0"/>
                </a:solidFill>
                <a:latin typeface="Lucida Handwriting" panose="03010101010101010101" pitchFamily="66" charset="0"/>
              </a:rPr>
              <a:t>a</a:t>
            </a:r>
            <a:r>
              <a:rPr lang="en-US" sz="6000" b="1" dirty="0">
                <a:solidFill>
                  <a:srgbClr val="00B050"/>
                </a:solidFill>
                <a:latin typeface="Lucida Handwriting" panose="03010101010101010101" pitchFamily="66" charset="0"/>
              </a:rPr>
              <a:t>i</a:t>
            </a:r>
            <a:r>
              <a:rPr lang="en-US" sz="6000" b="1" dirty="0">
                <a:solidFill>
                  <a:srgbClr val="FFFF09"/>
                </a:solidFill>
                <a:latin typeface="Lucida Handwriting" panose="03010101010101010101" pitchFamily="66" charset="0"/>
              </a:rPr>
              <a:t>n </a:t>
            </a:r>
            <a:r>
              <a:rPr lang="en-US" sz="6000" b="1" dirty="0">
                <a:solidFill>
                  <a:srgbClr val="FF3300"/>
                </a:solidFill>
                <a:latin typeface="Lucida Handwriting" panose="03010101010101010101" pitchFamily="66" charset="0"/>
              </a:rPr>
              <a:t>S</a:t>
            </a:r>
            <a:r>
              <a:rPr lang="en-US" sz="6000" b="1" dirty="0">
                <a:solidFill>
                  <a:srgbClr val="FF6600"/>
                </a:solidFill>
                <a:latin typeface="Lucida Handwriting" panose="03010101010101010101" pitchFamily="66" charset="0"/>
              </a:rPr>
              <a:t>t</a:t>
            </a:r>
            <a:r>
              <a:rPr lang="en-US" sz="6000" b="1" dirty="0">
                <a:solidFill>
                  <a:srgbClr val="7030A0"/>
                </a:solidFill>
                <a:latin typeface="Lucida Handwriting" panose="03010101010101010101" pitchFamily="66" charset="0"/>
              </a:rPr>
              <a:t>o</a:t>
            </a:r>
            <a:r>
              <a:rPr lang="en-US" sz="6000" b="1" dirty="0">
                <a:solidFill>
                  <a:srgbClr val="002060"/>
                </a:solidFill>
                <a:latin typeface="Lucida Handwriting" panose="03010101010101010101" pitchFamily="66" charset="0"/>
              </a:rPr>
              <a:t>r</a:t>
            </a:r>
            <a:r>
              <a:rPr lang="en-US" sz="6000" b="1" dirty="0">
                <a:solidFill>
                  <a:srgbClr val="00B0F0"/>
                </a:solidFill>
                <a:latin typeface="Lucida Handwriting" panose="03010101010101010101" pitchFamily="66" charset="0"/>
              </a:rPr>
              <a:t>m</a:t>
            </a:r>
            <a:r>
              <a:rPr lang="en-US" sz="6000" b="1" dirty="0">
                <a:solidFill>
                  <a:srgbClr val="00B050"/>
                </a:solidFill>
                <a:latin typeface="Lucida Handwriting" panose="03010101010101010101" pitchFamily="66" charset="0"/>
              </a:rPr>
              <a:t>i</a:t>
            </a:r>
            <a:r>
              <a:rPr lang="en-US" sz="6000" b="1" dirty="0">
                <a:solidFill>
                  <a:srgbClr val="FFFF09"/>
                </a:solidFill>
                <a:latin typeface="Lucida Handwriting" panose="03010101010101010101" pitchFamily="66" charset="0"/>
              </a:rPr>
              <a:t>n</a:t>
            </a:r>
            <a:r>
              <a:rPr lang="en-US" sz="6000" b="1" dirty="0">
                <a:solidFill>
                  <a:srgbClr val="FF6600"/>
                </a:solidFill>
                <a:latin typeface="Lucida Handwriting" panose="03010101010101010101" pitchFamily="66" charset="0"/>
              </a:rPr>
              <a:t>g</a:t>
            </a:r>
            <a:endParaRPr lang="en-IN" sz="6000" dirty="0">
              <a:solidFill>
                <a:srgbClr val="FF6600"/>
              </a:solidFill>
              <a:latin typeface="Lucida Handwriting" panose="03010101010101010101" pitchFamily="66" charset="0"/>
            </a:endParaRPr>
          </a:p>
        </p:txBody>
      </p:sp>
      <p:pic>
        <p:nvPicPr>
          <p:cNvPr id="9" name="Picture 8">
            <a:extLst>
              <a:ext uri="{FF2B5EF4-FFF2-40B4-BE49-F238E27FC236}">
                <a16:creationId xmlns:a16="http://schemas.microsoft.com/office/drawing/2014/main" id="{D283EE44-8B85-9E72-B30F-B606354CA38A}"/>
              </a:ext>
            </a:extLst>
          </p:cNvPr>
          <p:cNvPicPr>
            <a:picLocks noChangeAspect="1"/>
          </p:cNvPicPr>
          <p:nvPr/>
        </p:nvPicPr>
        <p:blipFill rotWithShape="1">
          <a:blip r:embed="rId2">
            <a:extLst>
              <a:ext uri="{28A0092B-C50C-407E-A947-70E740481C1C}">
                <a14:useLocalDpi xmlns:a14="http://schemas.microsoft.com/office/drawing/2010/main" val="0"/>
              </a:ext>
            </a:extLst>
          </a:blip>
          <a:srcRect l="6129" b="25893"/>
          <a:stretch/>
        </p:blipFill>
        <p:spPr>
          <a:xfrm>
            <a:off x="9753600" y="180915"/>
            <a:ext cx="1600200" cy="931069"/>
          </a:xfrm>
          <a:prstGeom prst="rect">
            <a:avLst/>
          </a:prstGeo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2590800"/>
            <a:ext cx="9982200" cy="1569660"/>
          </a:xfrm>
          <a:prstGeom prst="rect">
            <a:avLst/>
          </a:prstGeom>
          <a:noFill/>
        </p:spPr>
        <p:txBody>
          <a:bodyPr wrap="square" rtlCol="0">
            <a:spAutoFit/>
          </a:bodyPr>
          <a:lstStyle/>
          <a:p>
            <a:pPr algn="just"/>
            <a:r>
              <a:rPr lang="en-US" sz="3200" dirty="0"/>
              <a:t>No, the working papers are the property of an auditor. Therefore, no Joint Auditor can demand the working papers of the other auditor.</a:t>
            </a:r>
            <a:endParaRPr lang="en-IN" sz="3200" dirty="0"/>
          </a:p>
        </p:txBody>
      </p:sp>
      <p:sp>
        <p:nvSpPr>
          <p:cNvPr id="4" name="Title 4">
            <a:extLst>
              <a:ext uri="{FF2B5EF4-FFF2-40B4-BE49-F238E27FC236}">
                <a16:creationId xmlns:a16="http://schemas.microsoft.com/office/drawing/2014/main" id="{7FEE7A1D-0A79-C325-6C3A-A3E5076033E8}"/>
              </a:ext>
            </a:extLst>
          </p:cNvPr>
          <p:cNvSpPr>
            <a:spLocks noGrp="1"/>
          </p:cNvSpPr>
          <p:nvPr>
            <p:ph type="title"/>
          </p:nvPr>
        </p:nvSpPr>
        <p:spPr>
          <a:xfrm>
            <a:off x="1093305" y="190854"/>
            <a:ext cx="8991600" cy="875946"/>
          </a:xfrm>
        </p:spPr>
        <p:txBody>
          <a:bodyPr>
            <a:noAutofit/>
          </a:bodyPr>
          <a:lstStyle/>
          <a:p>
            <a:pPr algn="just"/>
            <a:r>
              <a:rPr lang="en-US" sz="6000" b="1" dirty="0">
                <a:solidFill>
                  <a:srgbClr val="7030A0"/>
                </a:solidFill>
                <a:latin typeface="Lucida Handwriting" panose="03010101010101010101" pitchFamily="66" charset="0"/>
              </a:rPr>
              <a:t>B</a:t>
            </a:r>
            <a:r>
              <a:rPr lang="en-US" sz="6000" b="1" dirty="0">
                <a:solidFill>
                  <a:srgbClr val="002060"/>
                </a:solidFill>
                <a:latin typeface="Lucida Handwriting" panose="03010101010101010101" pitchFamily="66" charset="0"/>
              </a:rPr>
              <a:t>r</a:t>
            </a:r>
            <a:r>
              <a:rPr lang="en-US" sz="6000" b="1" dirty="0">
                <a:solidFill>
                  <a:srgbClr val="00B0F0"/>
                </a:solidFill>
                <a:latin typeface="Lucida Handwriting" panose="03010101010101010101" pitchFamily="66" charset="0"/>
              </a:rPr>
              <a:t>a</a:t>
            </a:r>
            <a:r>
              <a:rPr lang="en-US" sz="6000" b="1" dirty="0">
                <a:solidFill>
                  <a:srgbClr val="00B050"/>
                </a:solidFill>
                <a:latin typeface="Lucida Handwriting" panose="03010101010101010101" pitchFamily="66" charset="0"/>
              </a:rPr>
              <a:t>i</a:t>
            </a:r>
            <a:r>
              <a:rPr lang="en-US" sz="6000" b="1" dirty="0">
                <a:solidFill>
                  <a:srgbClr val="FFFF09"/>
                </a:solidFill>
                <a:latin typeface="Lucida Handwriting" panose="03010101010101010101" pitchFamily="66" charset="0"/>
              </a:rPr>
              <a:t>n </a:t>
            </a:r>
            <a:r>
              <a:rPr lang="en-US" sz="6000" b="1" dirty="0">
                <a:solidFill>
                  <a:srgbClr val="FF3300"/>
                </a:solidFill>
                <a:latin typeface="Lucida Handwriting" panose="03010101010101010101" pitchFamily="66" charset="0"/>
              </a:rPr>
              <a:t>S</a:t>
            </a:r>
            <a:r>
              <a:rPr lang="en-US" sz="6000" b="1" dirty="0">
                <a:solidFill>
                  <a:srgbClr val="FF6600"/>
                </a:solidFill>
                <a:latin typeface="Lucida Handwriting" panose="03010101010101010101" pitchFamily="66" charset="0"/>
              </a:rPr>
              <a:t>t</a:t>
            </a:r>
            <a:r>
              <a:rPr lang="en-US" sz="6000" b="1" dirty="0">
                <a:solidFill>
                  <a:srgbClr val="7030A0"/>
                </a:solidFill>
                <a:latin typeface="Lucida Handwriting" panose="03010101010101010101" pitchFamily="66" charset="0"/>
              </a:rPr>
              <a:t>o</a:t>
            </a:r>
            <a:r>
              <a:rPr lang="en-US" sz="6000" b="1" dirty="0">
                <a:solidFill>
                  <a:srgbClr val="002060"/>
                </a:solidFill>
                <a:latin typeface="Lucida Handwriting" panose="03010101010101010101" pitchFamily="66" charset="0"/>
              </a:rPr>
              <a:t>r</a:t>
            </a:r>
            <a:r>
              <a:rPr lang="en-US" sz="6000" b="1" dirty="0">
                <a:solidFill>
                  <a:srgbClr val="00B0F0"/>
                </a:solidFill>
                <a:latin typeface="Lucida Handwriting" panose="03010101010101010101" pitchFamily="66" charset="0"/>
              </a:rPr>
              <a:t>m</a:t>
            </a:r>
            <a:r>
              <a:rPr lang="en-US" sz="6000" b="1" dirty="0">
                <a:solidFill>
                  <a:srgbClr val="00B050"/>
                </a:solidFill>
                <a:latin typeface="Lucida Handwriting" panose="03010101010101010101" pitchFamily="66" charset="0"/>
              </a:rPr>
              <a:t>i</a:t>
            </a:r>
            <a:r>
              <a:rPr lang="en-US" sz="6000" b="1" dirty="0">
                <a:solidFill>
                  <a:srgbClr val="FFFF09"/>
                </a:solidFill>
                <a:latin typeface="Lucida Handwriting" panose="03010101010101010101" pitchFamily="66" charset="0"/>
              </a:rPr>
              <a:t>n</a:t>
            </a:r>
            <a:r>
              <a:rPr lang="en-US" sz="6000" b="1" dirty="0">
                <a:solidFill>
                  <a:srgbClr val="FF6600"/>
                </a:solidFill>
                <a:latin typeface="Lucida Handwriting" panose="03010101010101010101" pitchFamily="66" charset="0"/>
              </a:rPr>
              <a:t>g</a:t>
            </a:r>
            <a:endParaRPr lang="en-IN" sz="6000" dirty="0">
              <a:solidFill>
                <a:srgbClr val="FF6600"/>
              </a:solidFill>
              <a:latin typeface="Lucida Handwriting" panose="03010101010101010101" pitchFamily="66" charset="0"/>
            </a:endParaRPr>
          </a:p>
        </p:txBody>
      </p:sp>
      <p:pic>
        <p:nvPicPr>
          <p:cNvPr id="8" name="Picture 7">
            <a:extLst>
              <a:ext uri="{FF2B5EF4-FFF2-40B4-BE49-F238E27FC236}">
                <a16:creationId xmlns:a16="http://schemas.microsoft.com/office/drawing/2014/main" id="{9DF27731-C20F-7DD4-A156-3FE3C1D065C6}"/>
              </a:ext>
            </a:extLst>
          </p:cNvPr>
          <p:cNvPicPr>
            <a:picLocks noChangeAspect="1"/>
          </p:cNvPicPr>
          <p:nvPr/>
        </p:nvPicPr>
        <p:blipFill rotWithShape="1">
          <a:blip r:embed="rId2">
            <a:extLst>
              <a:ext uri="{28A0092B-C50C-407E-A947-70E740481C1C}">
                <a14:useLocalDpi xmlns:a14="http://schemas.microsoft.com/office/drawing/2010/main" val="0"/>
              </a:ext>
            </a:extLst>
          </a:blip>
          <a:srcRect l="6129" b="25893"/>
          <a:stretch/>
        </p:blipFill>
        <p:spPr>
          <a:xfrm>
            <a:off x="9753600" y="180915"/>
            <a:ext cx="1600200" cy="931069"/>
          </a:xfrm>
          <a:prstGeom prst="rect">
            <a:avLst/>
          </a:prstGeo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a:p>
          <a:p>
            <a:endParaRPr lang="en-US" dirty="0"/>
          </a:p>
          <a:p>
            <a:endParaRPr lang="en-US" dirty="0"/>
          </a:p>
          <a:p>
            <a:endParaRPr lang="en-US" dirty="0"/>
          </a:p>
          <a:p>
            <a:endParaRPr lang="en-US" dirty="0"/>
          </a:p>
          <a:p>
            <a:pPr algn="ctr">
              <a:buSzTx/>
            </a:pPr>
            <a:r>
              <a:rPr lang="en-US" sz="4000" spc="-50" dirty="0">
                <a:solidFill>
                  <a:schemeClr val="tx2"/>
                </a:solidFill>
                <a:effectLst>
                  <a:outerShdw blurRad="38100" dist="38100" dir="2700000" algn="tl">
                    <a:srgbClr val="000000">
                      <a:alpha val="43137"/>
                    </a:srgbClr>
                  </a:outerShdw>
                </a:effectLst>
                <a:latin typeface="+mj-lt"/>
                <a:ea typeface="+mj-ea"/>
                <a:cs typeface="+mj-cs"/>
              </a:rPr>
              <a:t>SOME RECENT DECISIONS</a:t>
            </a:r>
          </a:p>
        </p:txBody>
      </p:sp>
      <p:pic>
        <p:nvPicPr>
          <p:cNvPr id="11" name="Picture 10">
            <a:extLst>
              <a:ext uri="{FF2B5EF4-FFF2-40B4-BE49-F238E27FC236}">
                <a16:creationId xmlns:a16="http://schemas.microsoft.com/office/drawing/2014/main" id="{5CE5DE3D-B1FB-D804-3627-249CAEC76E71}"/>
              </a:ext>
            </a:extLst>
          </p:cNvPr>
          <p:cNvPicPr>
            <a:picLocks noChangeAspect="1"/>
          </p:cNvPicPr>
          <p:nvPr/>
        </p:nvPicPr>
        <p:blipFill rotWithShape="1">
          <a:blip r:embed="rId2">
            <a:extLst>
              <a:ext uri="{28A0092B-C50C-407E-A947-70E740481C1C}">
                <a14:useLocalDpi xmlns:a14="http://schemas.microsoft.com/office/drawing/2010/main" val="0"/>
              </a:ext>
            </a:extLst>
          </a:blip>
          <a:srcRect r="29166"/>
          <a:stretch/>
        </p:blipFill>
        <p:spPr>
          <a:xfrm>
            <a:off x="152400" y="755373"/>
            <a:ext cx="3733800" cy="4876800"/>
          </a:xfrm>
          <a:prstGeom prst="rect">
            <a:avLst/>
          </a:prstGeom>
          <a:ln>
            <a:solidFill>
              <a:srgbClr val="FFC000"/>
            </a:solidFill>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810628F4-EFB3-19B1-A0C7-9EE9A915F150}"/>
              </a:ext>
            </a:extLst>
          </p:cNvPr>
          <p:cNvGraphicFramePr/>
          <p:nvPr>
            <p:extLst>
              <p:ext uri="{D42A27DB-BD31-4B8C-83A1-F6EECF244321}">
                <p14:modId xmlns:p14="http://schemas.microsoft.com/office/powerpoint/2010/main" val="372511160"/>
              </p:ext>
            </p:extLst>
          </p:nvPr>
        </p:nvGraphicFramePr>
        <p:xfrm>
          <a:off x="761999" y="767499"/>
          <a:ext cx="11060575" cy="5438752"/>
        </p:xfrm>
        <a:graphic>
          <a:graphicData uri="http://schemas.openxmlformats.org/drawingml/2006/table">
            <a:tbl>
              <a:tblPr firstRow="1" bandRow="1">
                <a:noFill/>
                <a:tableStyleId>{5C22544A-7EE6-4342-B048-85BDC9FD1C3A}</a:tableStyleId>
              </a:tblPr>
              <a:tblGrid>
                <a:gridCol w="3863626">
                  <a:extLst>
                    <a:ext uri="{9D8B030D-6E8A-4147-A177-3AD203B41FA5}">
                      <a16:colId xmlns:a16="http://schemas.microsoft.com/office/drawing/2014/main" val="20000"/>
                    </a:ext>
                  </a:extLst>
                </a:gridCol>
                <a:gridCol w="7196949">
                  <a:extLst>
                    <a:ext uri="{9D8B030D-6E8A-4147-A177-3AD203B41FA5}">
                      <a16:colId xmlns:a16="http://schemas.microsoft.com/office/drawing/2014/main" val="20001"/>
                    </a:ext>
                  </a:extLst>
                </a:gridCol>
              </a:tblGrid>
              <a:tr h="1019152">
                <a:tc>
                  <a:txBody>
                    <a:bodyPr/>
                    <a:lstStyle/>
                    <a:p>
                      <a:pPr marL="0" algn="just" defTabSz="914400" rtl="0" eaLnBrk="1" latinLnBrk="0" hangingPunct="1">
                        <a:buNone/>
                      </a:pPr>
                      <a:r>
                        <a:rPr lang="en-US" sz="1900" b="1" kern="1200" dirty="0">
                          <a:solidFill>
                            <a:schemeClr val="dk1"/>
                          </a:solidFill>
                          <a:latin typeface="+mn-lt"/>
                          <a:ea typeface="+mn-ea"/>
                          <a:cs typeface="+mn-cs"/>
                        </a:rPr>
                        <a:t>Indebtedness</a:t>
                      </a:r>
                    </a:p>
                  </a:txBody>
                  <a:tcPr>
                    <a:solidFill>
                      <a:schemeClr val="accent1">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900" b="0" kern="1200" baseline="0" dirty="0">
                          <a:solidFill>
                            <a:schemeClr val="dk1"/>
                          </a:solidFill>
                          <a:latin typeface="+mn-lt"/>
                          <a:ea typeface="+mn-ea"/>
                          <a:cs typeface="+mn-cs"/>
                        </a:rPr>
                        <a:t>The provision relating to criteria/limit of indebtedness shall apply</a:t>
                      </a:r>
                      <a:r>
                        <a:rPr lang="en-IN" altLang="en-US" sz="1900" b="0" kern="1200" baseline="0" dirty="0">
                          <a:solidFill>
                            <a:schemeClr val="dk1"/>
                          </a:solidFill>
                          <a:latin typeface="+mn-lt"/>
                          <a:ea typeface="+mn-ea"/>
                          <a:cs typeface="+mn-cs"/>
                        </a:rPr>
                        <a:t> </a:t>
                      </a:r>
                      <a:r>
                        <a:rPr lang="en-US" sz="1900" b="0" kern="1200" baseline="0" dirty="0">
                          <a:solidFill>
                            <a:schemeClr val="dk1"/>
                          </a:solidFill>
                          <a:latin typeface="+mn-lt"/>
                          <a:ea typeface="+mn-ea"/>
                          <a:cs typeface="+mn-cs"/>
                        </a:rPr>
                        <a:t>only to statutory audits and not to Internal Audit, Concurrent Audit </a:t>
                      </a:r>
                      <a:r>
                        <a:rPr lang="en-US" sz="1900" b="0" baseline="0" dirty="0">
                          <a:solidFill>
                            <a:schemeClr val="tx1"/>
                          </a:solidFill>
                        </a:rPr>
                        <a:t>or an audit where report is given to the</a:t>
                      </a:r>
                      <a:r>
                        <a:rPr lang="en-IN" altLang="en-US" sz="1900" b="0" baseline="0" dirty="0">
                          <a:solidFill>
                            <a:schemeClr val="tx1"/>
                          </a:solidFill>
                        </a:rPr>
                        <a:t> </a:t>
                      </a:r>
                      <a:r>
                        <a:rPr lang="en-US" sz="1900" b="0" baseline="0" dirty="0">
                          <a:solidFill>
                            <a:schemeClr val="tx1"/>
                          </a:solidFill>
                        </a:rPr>
                        <a:t>Management.</a:t>
                      </a:r>
                      <a:endParaRPr lang="en-US" sz="1900" b="0" kern="1200" baseline="0" dirty="0">
                        <a:solidFill>
                          <a:schemeClr val="tx1"/>
                        </a:solidFill>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10001"/>
                  </a:ext>
                </a:extLst>
              </a:tr>
              <a:tr h="790552">
                <a:tc>
                  <a:txBody>
                    <a:bodyPr/>
                    <a:lstStyle/>
                    <a:p>
                      <a:pPr algn="just">
                        <a:buNone/>
                      </a:pPr>
                      <a:r>
                        <a:rPr lang="en-US" sz="1900" b="1" dirty="0"/>
                        <a:t>Purchasing</a:t>
                      </a:r>
                      <a:r>
                        <a:rPr lang="en-IN" altLang="en-US" sz="1900" b="1" dirty="0"/>
                        <a:t> </a:t>
                      </a:r>
                      <a:r>
                        <a:rPr lang="en-US" sz="1900" b="1" dirty="0"/>
                        <a:t>shares of the Company</a:t>
                      </a:r>
                      <a:endParaRPr lang="en-US" sz="1900"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900" b="0" kern="1200" baseline="0" dirty="0">
                          <a:solidFill>
                            <a:schemeClr val="dk1"/>
                          </a:solidFill>
                          <a:latin typeface="+mn-lt"/>
                          <a:ea typeface="+mn-ea"/>
                          <a:cs typeface="+mn-cs"/>
                        </a:rPr>
                        <a:t>There is no prohibition for internal auditor of a company to acquire/purchase shares of the said Company. </a:t>
                      </a:r>
                    </a:p>
                  </a:txBody>
                  <a:tcPr/>
                </a:tc>
                <a:extLst>
                  <a:ext uri="{0D108BD9-81ED-4DB2-BD59-A6C34878D82A}">
                    <a16:rowId xmlns:a16="http://schemas.microsoft.com/office/drawing/2014/main" val="193931348"/>
                  </a:ext>
                </a:extLst>
              </a:tr>
              <a:tr h="1034392">
                <a:tc>
                  <a:txBody>
                    <a:bodyPr/>
                    <a:lstStyle/>
                    <a:p>
                      <a:pPr algn="just">
                        <a:buNone/>
                      </a:pPr>
                      <a:r>
                        <a:rPr lang="en-US" sz="1900" b="1" dirty="0"/>
                        <a:t>Authorized</a:t>
                      </a:r>
                      <a:r>
                        <a:rPr lang="en-IN" altLang="en-US" sz="1900" b="1" dirty="0"/>
                        <a:t> </a:t>
                      </a:r>
                      <a:r>
                        <a:rPr lang="en-US" altLang="en-US" sz="1900" b="1" dirty="0"/>
                        <a:t>R</a:t>
                      </a:r>
                      <a:r>
                        <a:rPr lang="en-US" sz="1900" b="1" dirty="0"/>
                        <a:t>epresentative of Foreign Company</a:t>
                      </a:r>
                      <a:endParaRPr lang="en-US" sz="1900" dirty="0"/>
                    </a:p>
                  </a:txBody>
                  <a:tcPr/>
                </a:tc>
                <a:tc>
                  <a:txBody>
                    <a:bodyPr/>
                    <a:lstStyle/>
                    <a:p>
                      <a:pPr algn="just">
                        <a:buNone/>
                      </a:pPr>
                      <a:r>
                        <a:rPr lang="en-US" sz="1900" b="0" baseline="0" dirty="0"/>
                        <a:t>A Chartered Accountant in practice can act as</a:t>
                      </a:r>
                      <a:r>
                        <a:rPr lang="en-IN" altLang="en-US" sz="1900" b="0" baseline="0" dirty="0"/>
                        <a:t> </a:t>
                      </a:r>
                      <a:r>
                        <a:rPr lang="en-US" sz="1900" b="0" baseline="0" dirty="0"/>
                        <a:t>Authorized Representative of a Foreign Company, provided he is not the auditor of the said Company. </a:t>
                      </a:r>
                    </a:p>
                  </a:txBody>
                  <a:tcPr/>
                </a:tc>
                <a:extLst>
                  <a:ext uri="{0D108BD9-81ED-4DB2-BD59-A6C34878D82A}">
                    <a16:rowId xmlns:a16="http://schemas.microsoft.com/office/drawing/2014/main" val="2611087239"/>
                  </a:ext>
                </a:extLst>
              </a:tr>
              <a:tr h="1344976">
                <a:tc>
                  <a:txBody>
                    <a:bodyPr/>
                    <a:lstStyle/>
                    <a:p>
                      <a:pPr algn="just">
                        <a:buNone/>
                      </a:pPr>
                      <a:r>
                        <a:rPr lang="en-US" sz="1900" b="1" dirty="0">
                          <a:solidFill>
                            <a:schemeClr val="tx1"/>
                          </a:solidFill>
                        </a:rPr>
                        <a:t>Non</a:t>
                      </a:r>
                      <a:r>
                        <a:rPr lang="en-IN" altLang="en-US" sz="1900" b="1" dirty="0">
                          <a:solidFill>
                            <a:schemeClr val="tx1"/>
                          </a:solidFill>
                        </a:rPr>
                        <a:t> </a:t>
                      </a:r>
                      <a:r>
                        <a:rPr lang="en-US" altLang="en-US" sz="1900" b="1" dirty="0">
                          <a:solidFill>
                            <a:schemeClr val="tx1"/>
                          </a:solidFill>
                        </a:rPr>
                        <a:t>E</a:t>
                      </a:r>
                      <a:r>
                        <a:rPr lang="en-US" sz="1900" b="1" dirty="0">
                          <a:solidFill>
                            <a:schemeClr val="tx1"/>
                          </a:solidFill>
                        </a:rPr>
                        <a:t>xecutive Director</a:t>
                      </a:r>
                    </a:p>
                  </a:txBody>
                  <a:tcPr/>
                </a:tc>
                <a:tc>
                  <a:txBody>
                    <a:bodyPr/>
                    <a:lstStyle/>
                    <a:p>
                      <a:pPr algn="just">
                        <a:buNone/>
                      </a:pPr>
                      <a:r>
                        <a:rPr lang="en-US" sz="1900" b="0" baseline="0" dirty="0">
                          <a:solidFill>
                            <a:schemeClr val="tx1"/>
                          </a:solidFill>
                        </a:rPr>
                        <a:t>In case where Chartered Accountant in practice is a non executive</a:t>
                      </a:r>
                      <a:r>
                        <a:rPr lang="en-IN" altLang="en-US" sz="1900" b="0" baseline="0" dirty="0">
                          <a:solidFill>
                            <a:schemeClr val="tx1"/>
                          </a:solidFill>
                        </a:rPr>
                        <a:t> </a:t>
                      </a:r>
                      <a:r>
                        <a:rPr lang="en-US" sz="1900" b="0" baseline="0" dirty="0">
                          <a:solidFill>
                            <a:schemeClr val="tx1"/>
                          </a:solidFill>
                        </a:rPr>
                        <a:t>director in a company, he or a Firm in which he is a partner, should not accept the appointment as</a:t>
                      </a:r>
                      <a:r>
                        <a:rPr lang="en-IN" altLang="en-US" sz="1900" b="0" baseline="0" dirty="0">
                          <a:solidFill>
                            <a:schemeClr val="tx1"/>
                          </a:solidFill>
                        </a:rPr>
                        <a:t> </a:t>
                      </a:r>
                      <a:r>
                        <a:rPr lang="en-US" sz="1900" b="0" baseline="0" dirty="0">
                          <a:solidFill>
                            <a:schemeClr val="tx1"/>
                          </a:solidFill>
                        </a:rPr>
                        <a:t>a statutory auditor of a Company which is a joint venture of the original Company, as it would</a:t>
                      </a:r>
                      <a:r>
                        <a:rPr lang="en-IN" altLang="en-US" sz="1900" b="0" baseline="0" dirty="0">
                          <a:solidFill>
                            <a:schemeClr val="tx1"/>
                          </a:solidFill>
                        </a:rPr>
                        <a:t> </a:t>
                      </a:r>
                      <a:r>
                        <a:rPr lang="en-US" sz="1900" b="0" baseline="0" dirty="0">
                          <a:solidFill>
                            <a:schemeClr val="tx1"/>
                          </a:solidFill>
                        </a:rPr>
                        <a:t>impact independence</a:t>
                      </a:r>
                    </a:p>
                  </a:txBody>
                  <a:tcPr/>
                </a:tc>
                <a:extLst>
                  <a:ext uri="{0D108BD9-81ED-4DB2-BD59-A6C34878D82A}">
                    <a16:rowId xmlns:a16="http://schemas.microsoft.com/office/drawing/2014/main" val="1607939730"/>
                  </a:ext>
                </a:extLst>
              </a:tr>
              <a:tr h="1182420">
                <a:tc>
                  <a:txBody>
                    <a:bodyPr/>
                    <a:lstStyle/>
                    <a:p>
                      <a:pPr algn="just">
                        <a:buNone/>
                      </a:pPr>
                      <a:r>
                        <a:rPr lang="en-US" sz="1900" b="1" dirty="0"/>
                        <a:t>Holding</a:t>
                      </a:r>
                      <a:r>
                        <a:rPr lang="en-IN" altLang="en-US" sz="1900" b="1" dirty="0"/>
                        <a:t> </a:t>
                      </a:r>
                      <a:r>
                        <a:rPr lang="en-US" altLang="en-US" sz="1900" b="1" dirty="0"/>
                        <a:t>C</a:t>
                      </a:r>
                      <a:r>
                        <a:rPr lang="en-US" sz="1900" b="1" dirty="0"/>
                        <a:t>redit Card of Bank</a:t>
                      </a:r>
                      <a:endParaRPr lang="en-US" sz="1900" dirty="0"/>
                    </a:p>
                  </a:txBody>
                  <a:tcPr/>
                </a:tc>
                <a:tc>
                  <a:txBody>
                    <a:bodyPr/>
                    <a:lstStyle/>
                    <a:p>
                      <a:pPr algn="just">
                        <a:buNone/>
                      </a:pPr>
                      <a:r>
                        <a:rPr lang="en-US" sz="1900" baseline="0" dirty="0"/>
                        <a:t>A Chartered accountant can hold the credit card of a bank when he</a:t>
                      </a:r>
                      <a:r>
                        <a:rPr lang="en-IN" altLang="en-US" sz="1900" baseline="0" dirty="0"/>
                        <a:t> </a:t>
                      </a:r>
                      <a:r>
                        <a:rPr lang="en-US" sz="1900" baseline="0" dirty="0"/>
                        <a:t>is also the auditor of the bank, provided the outstanding balance on the said card does not exceed</a:t>
                      </a:r>
                      <a:r>
                        <a:rPr lang="en-IN" altLang="en-US" sz="1900" baseline="0" dirty="0"/>
                        <a:t> </a:t>
                      </a:r>
                      <a:r>
                        <a:rPr lang="en-US" sz="1900" baseline="0" dirty="0"/>
                        <a:t>Rs 100000 beyond the prescribed credit period limit on credit card given to him</a:t>
                      </a:r>
                      <a:r>
                        <a:rPr lang="en-IN" altLang="en-US" sz="1900" baseline="0" dirty="0"/>
                        <a:t>.</a:t>
                      </a:r>
                      <a:endParaRPr lang="en-US" sz="1900" baseline="0" dirty="0"/>
                    </a:p>
                  </a:txBody>
                  <a:tcPr/>
                </a:tc>
                <a:extLst>
                  <a:ext uri="{0D108BD9-81ED-4DB2-BD59-A6C34878D82A}">
                    <a16:rowId xmlns:a16="http://schemas.microsoft.com/office/drawing/2014/main" val="1920423261"/>
                  </a:ext>
                </a:extLst>
              </a:tr>
            </a:tbl>
          </a:graphicData>
        </a:graphic>
      </p:graphicFrame>
      <p:sp>
        <p:nvSpPr>
          <p:cNvPr id="3" name="Title 4">
            <a:extLst>
              <a:ext uri="{FF2B5EF4-FFF2-40B4-BE49-F238E27FC236}">
                <a16:creationId xmlns:a16="http://schemas.microsoft.com/office/drawing/2014/main" id="{83CCCC10-43E5-DEC8-1B40-1C1DCB2C17D3}"/>
              </a:ext>
            </a:extLst>
          </p:cNvPr>
          <p:cNvSpPr>
            <a:spLocks noGrp="1"/>
          </p:cNvSpPr>
          <p:nvPr>
            <p:ph type="title"/>
          </p:nvPr>
        </p:nvSpPr>
        <p:spPr>
          <a:xfrm>
            <a:off x="842963" y="78017"/>
            <a:ext cx="8967787" cy="531353"/>
          </a:xfrm>
        </p:spPr>
        <p:txBody>
          <a:bodyPr>
            <a:normAutofit/>
          </a:bodyPr>
          <a:lstStyle/>
          <a:p>
            <a:pPr algn="just"/>
            <a:r>
              <a:rPr lang="en-IN" sz="3000" dirty="0"/>
              <a:t>Some Recent Decisions</a:t>
            </a:r>
            <a:endParaRPr lang="en-US" sz="3000" dirty="0"/>
          </a:p>
        </p:txBody>
      </p:sp>
    </p:spTree>
    <p:extLst>
      <p:ext uri="{BB962C8B-B14F-4D97-AF65-F5344CB8AC3E}">
        <p14:creationId xmlns:p14="http://schemas.microsoft.com/office/powerpoint/2010/main" val="424928995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1982212"/>
            <a:ext cx="10287000" cy="3046988"/>
          </a:xfrm>
          <a:prstGeom prst="rect">
            <a:avLst/>
          </a:prstGeom>
          <a:noFill/>
        </p:spPr>
        <p:txBody>
          <a:bodyPr wrap="square" rtlCol="0">
            <a:spAutoFit/>
          </a:bodyPr>
          <a:lstStyle/>
          <a:p>
            <a:pPr algn="just"/>
            <a:r>
              <a:rPr lang="en-US" sz="3200" b="1" dirty="0"/>
              <a:t>Whether a messaging application can be used by a member in practice to send messages to make people aware about their new practice and mention the services provided therein?</a:t>
            </a:r>
          </a:p>
          <a:p>
            <a:pPr algn="just"/>
            <a:endParaRPr lang="en-US" sz="3200" b="1" dirty="0"/>
          </a:p>
          <a:p>
            <a:pPr algn="just"/>
            <a:endParaRPr lang="en-US" sz="3200" b="1" dirty="0"/>
          </a:p>
        </p:txBody>
      </p:sp>
      <p:sp>
        <p:nvSpPr>
          <p:cNvPr id="6" name="Title 4">
            <a:extLst>
              <a:ext uri="{FF2B5EF4-FFF2-40B4-BE49-F238E27FC236}">
                <a16:creationId xmlns:a16="http://schemas.microsoft.com/office/drawing/2014/main" id="{D44240EA-0037-09F5-000D-836DCF575E45}"/>
              </a:ext>
            </a:extLst>
          </p:cNvPr>
          <p:cNvSpPr>
            <a:spLocks noGrp="1"/>
          </p:cNvSpPr>
          <p:nvPr>
            <p:ph type="title"/>
          </p:nvPr>
        </p:nvSpPr>
        <p:spPr>
          <a:xfrm>
            <a:off x="1093305" y="190854"/>
            <a:ext cx="8991600" cy="875946"/>
          </a:xfrm>
        </p:spPr>
        <p:txBody>
          <a:bodyPr>
            <a:noAutofit/>
          </a:bodyPr>
          <a:lstStyle/>
          <a:p>
            <a:pPr algn="just"/>
            <a:r>
              <a:rPr lang="en-US" sz="6000" b="1" dirty="0">
                <a:solidFill>
                  <a:srgbClr val="7030A0"/>
                </a:solidFill>
                <a:latin typeface="Lucida Handwriting" panose="03010101010101010101" pitchFamily="66" charset="0"/>
              </a:rPr>
              <a:t>B</a:t>
            </a:r>
            <a:r>
              <a:rPr lang="en-US" sz="6000" b="1" dirty="0">
                <a:solidFill>
                  <a:srgbClr val="002060"/>
                </a:solidFill>
                <a:latin typeface="Lucida Handwriting" panose="03010101010101010101" pitchFamily="66" charset="0"/>
              </a:rPr>
              <a:t>r</a:t>
            </a:r>
            <a:r>
              <a:rPr lang="en-US" sz="6000" b="1" dirty="0">
                <a:solidFill>
                  <a:srgbClr val="00B0F0"/>
                </a:solidFill>
                <a:latin typeface="Lucida Handwriting" panose="03010101010101010101" pitchFamily="66" charset="0"/>
              </a:rPr>
              <a:t>a</a:t>
            </a:r>
            <a:r>
              <a:rPr lang="en-US" sz="6000" b="1" dirty="0">
                <a:solidFill>
                  <a:srgbClr val="00B050"/>
                </a:solidFill>
                <a:latin typeface="Lucida Handwriting" panose="03010101010101010101" pitchFamily="66" charset="0"/>
              </a:rPr>
              <a:t>i</a:t>
            </a:r>
            <a:r>
              <a:rPr lang="en-US" sz="6000" b="1" dirty="0">
                <a:solidFill>
                  <a:srgbClr val="FFFF09"/>
                </a:solidFill>
                <a:latin typeface="Lucida Handwriting" panose="03010101010101010101" pitchFamily="66" charset="0"/>
              </a:rPr>
              <a:t>n </a:t>
            </a:r>
            <a:r>
              <a:rPr lang="en-US" sz="6000" b="1" dirty="0">
                <a:solidFill>
                  <a:srgbClr val="FF3300"/>
                </a:solidFill>
                <a:latin typeface="Lucida Handwriting" panose="03010101010101010101" pitchFamily="66" charset="0"/>
              </a:rPr>
              <a:t>S</a:t>
            </a:r>
            <a:r>
              <a:rPr lang="en-US" sz="6000" b="1" dirty="0">
                <a:solidFill>
                  <a:srgbClr val="FF6600"/>
                </a:solidFill>
                <a:latin typeface="Lucida Handwriting" panose="03010101010101010101" pitchFamily="66" charset="0"/>
              </a:rPr>
              <a:t>t</a:t>
            </a:r>
            <a:r>
              <a:rPr lang="en-US" sz="6000" b="1" dirty="0">
                <a:solidFill>
                  <a:srgbClr val="7030A0"/>
                </a:solidFill>
                <a:latin typeface="Lucida Handwriting" panose="03010101010101010101" pitchFamily="66" charset="0"/>
              </a:rPr>
              <a:t>o</a:t>
            </a:r>
            <a:r>
              <a:rPr lang="en-US" sz="6000" b="1" dirty="0">
                <a:solidFill>
                  <a:srgbClr val="002060"/>
                </a:solidFill>
                <a:latin typeface="Lucida Handwriting" panose="03010101010101010101" pitchFamily="66" charset="0"/>
              </a:rPr>
              <a:t>r</a:t>
            </a:r>
            <a:r>
              <a:rPr lang="en-US" sz="6000" b="1" dirty="0">
                <a:solidFill>
                  <a:srgbClr val="00B0F0"/>
                </a:solidFill>
                <a:latin typeface="Lucida Handwriting" panose="03010101010101010101" pitchFamily="66" charset="0"/>
              </a:rPr>
              <a:t>m</a:t>
            </a:r>
            <a:r>
              <a:rPr lang="en-US" sz="6000" b="1" dirty="0">
                <a:solidFill>
                  <a:srgbClr val="00B050"/>
                </a:solidFill>
                <a:latin typeface="Lucida Handwriting" panose="03010101010101010101" pitchFamily="66" charset="0"/>
              </a:rPr>
              <a:t>i</a:t>
            </a:r>
            <a:r>
              <a:rPr lang="en-US" sz="6000" b="1" dirty="0">
                <a:solidFill>
                  <a:srgbClr val="FFFF09"/>
                </a:solidFill>
                <a:latin typeface="Lucida Handwriting" panose="03010101010101010101" pitchFamily="66" charset="0"/>
              </a:rPr>
              <a:t>n</a:t>
            </a:r>
            <a:r>
              <a:rPr lang="en-US" sz="6000" b="1" dirty="0">
                <a:solidFill>
                  <a:srgbClr val="FF6600"/>
                </a:solidFill>
                <a:latin typeface="Lucida Handwriting" panose="03010101010101010101" pitchFamily="66" charset="0"/>
              </a:rPr>
              <a:t>g</a:t>
            </a:r>
            <a:endParaRPr lang="en-IN" sz="6000" dirty="0">
              <a:solidFill>
                <a:srgbClr val="FF6600"/>
              </a:solidFill>
              <a:latin typeface="Lucida Handwriting" panose="03010101010101010101" pitchFamily="66" charset="0"/>
            </a:endParaRPr>
          </a:p>
        </p:txBody>
      </p:sp>
      <p:pic>
        <p:nvPicPr>
          <p:cNvPr id="3" name="Picture 2">
            <a:extLst>
              <a:ext uri="{FF2B5EF4-FFF2-40B4-BE49-F238E27FC236}">
                <a16:creationId xmlns:a16="http://schemas.microsoft.com/office/drawing/2014/main" id="{6813058B-178B-A70D-3521-7D9F01D57AD5}"/>
              </a:ext>
            </a:extLst>
          </p:cNvPr>
          <p:cNvPicPr>
            <a:picLocks noChangeAspect="1"/>
          </p:cNvPicPr>
          <p:nvPr/>
        </p:nvPicPr>
        <p:blipFill rotWithShape="1">
          <a:blip r:embed="rId2">
            <a:extLst>
              <a:ext uri="{28A0092B-C50C-407E-A947-70E740481C1C}">
                <a14:useLocalDpi xmlns:a14="http://schemas.microsoft.com/office/drawing/2010/main" val="0"/>
              </a:ext>
            </a:extLst>
          </a:blip>
          <a:srcRect l="6129" b="25893"/>
          <a:stretch/>
        </p:blipFill>
        <p:spPr>
          <a:xfrm>
            <a:off x="9753600" y="180915"/>
            <a:ext cx="1600200" cy="931069"/>
          </a:xfrm>
          <a:prstGeom prst="rect">
            <a:avLst/>
          </a:prstGeo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2133600"/>
            <a:ext cx="10069483" cy="1384995"/>
          </a:xfrm>
          <a:prstGeom prst="rect">
            <a:avLst/>
          </a:prstGeom>
          <a:noFill/>
        </p:spPr>
        <p:txBody>
          <a:bodyPr wrap="square" rtlCol="0">
            <a:spAutoFit/>
          </a:bodyPr>
          <a:lstStyle/>
          <a:p>
            <a:pPr algn="just"/>
            <a:r>
              <a:rPr lang="en-US" sz="2800" dirty="0"/>
              <a:t>No, it is not permissible to use a messaging application</a:t>
            </a:r>
            <a:r>
              <a:rPr lang="en-US" sz="2800" b="1" dirty="0"/>
              <a:t> </a:t>
            </a:r>
            <a:r>
              <a:rPr lang="en-US" sz="2800" dirty="0"/>
              <a:t>to send messages to make people aware about their new practice, and mention </a:t>
            </a:r>
            <a:r>
              <a:rPr lang="en-IN" sz="2800" dirty="0"/>
              <a:t>the services provided therein.</a:t>
            </a:r>
          </a:p>
        </p:txBody>
      </p:sp>
      <p:sp>
        <p:nvSpPr>
          <p:cNvPr id="8" name="Title 4">
            <a:extLst>
              <a:ext uri="{FF2B5EF4-FFF2-40B4-BE49-F238E27FC236}">
                <a16:creationId xmlns:a16="http://schemas.microsoft.com/office/drawing/2014/main" id="{4095D750-9512-3E1D-5A68-61966000B89F}"/>
              </a:ext>
            </a:extLst>
          </p:cNvPr>
          <p:cNvSpPr>
            <a:spLocks noGrp="1"/>
          </p:cNvSpPr>
          <p:nvPr>
            <p:ph type="title"/>
          </p:nvPr>
        </p:nvSpPr>
        <p:spPr>
          <a:xfrm>
            <a:off x="1093305" y="190854"/>
            <a:ext cx="8991600" cy="875946"/>
          </a:xfrm>
        </p:spPr>
        <p:txBody>
          <a:bodyPr>
            <a:noAutofit/>
          </a:bodyPr>
          <a:lstStyle/>
          <a:p>
            <a:pPr algn="just"/>
            <a:r>
              <a:rPr lang="en-US" sz="6000" b="1" dirty="0">
                <a:solidFill>
                  <a:srgbClr val="7030A0"/>
                </a:solidFill>
                <a:latin typeface="Lucida Handwriting" panose="03010101010101010101" pitchFamily="66" charset="0"/>
              </a:rPr>
              <a:t>B</a:t>
            </a:r>
            <a:r>
              <a:rPr lang="en-US" sz="6000" b="1" dirty="0">
                <a:solidFill>
                  <a:srgbClr val="002060"/>
                </a:solidFill>
                <a:latin typeface="Lucida Handwriting" panose="03010101010101010101" pitchFamily="66" charset="0"/>
              </a:rPr>
              <a:t>r</a:t>
            </a:r>
            <a:r>
              <a:rPr lang="en-US" sz="6000" b="1" dirty="0">
                <a:solidFill>
                  <a:srgbClr val="00B0F0"/>
                </a:solidFill>
                <a:latin typeface="Lucida Handwriting" panose="03010101010101010101" pitchFamily="66" charset="0"/>
              </a:rPr>
              <a:t>a</a:t>
            </a:r>
            <a:r>
              <a:rPr lang="en-US" sz="6000" b="1" dirty="0">
                <a:solidFill>
                  <a:srgbClr val="00B050"/>
                </a:solidFill>
                <a:latin typeface="Lucida Handwriting" panose="03010101010101010101" pitchFamily="66" charset="0"/>
              </a:rPr>
              <a:t>i</a:t>
            </a:r>
            <a:r>
              <a:rPr lang="en-US" sz="6000" b="1" dirty="0">
                <a:solidFill>
                  <a:srgbClr val="FFFF09"/>
                </a:solidFill>
                <a:latin typeface="Lucida Handwriting" panose="03010101010101010101" pitchFamily="66" charset="0"/>
              </a:rPr>
              <a:t>n </a:t>
            </a:r>
            <a:r>
              <a:rPr lang="en-US" sz="6000" b="1" dirty="0">
                <a:solidFill>
                  <a:srgbClr val="FF3300"/>
                </a:solidFill>
                <a:latin typeface="Lucida Handwriting" panose="03010101010101010101" pitchFamily="66" charset="0"/>
              </a:rPr>
              <a:t>S</a:t>
            </a:r>
            <a:r>
              <a:rPr lang="en-US" sz="6000" b="1" dirty="0">
                <a:solidFill>
                  <a:srgbClr val="FF6600"/>
                </a:solidFill>
                <a:latin typeface="Lucida Handwriting" panose="03010101010101010101" pitchFamily="66" charset="0"/>
              </a:rPr>
              <a:t>t</a:t>
            </a:r>
            <a:r>
              <a:rPr lang="en-US" sz="6000" b="1" dirty="0">
                <a:solidFill>
                  <a:srgbClr val="7030A0"/>
                </a:solidFill>
                <a:latin typeface="Lucida Handwriting" panose="03010101010101010101" pitchFamily="66" charset="0"/>
              </a:rPr>
              <a:t>o</a:t>
            </a:r>
            <a:r>
              <a:rPr lang="en-US" sz="6000" b="1" dirty="0">
                <a:solidFill>
                  <a:srgbClr val="002060"/>
                </a:solidFill>
                <a:latin typeface="Lucida Handwriting" panose="03010101010101010101" pitchFamily="66" charset="0"/>
              </a:rPr>
              <a:t>r</a:t>
            </a:r>
            <a:r>
              <a:rPr lang="en-US" sz="6000" b="1" dirty="0">
                <a:solidFill>
                  <a:srgbClr val="00B0F0"/>
                </a:solidFill>
                <a:latin typeface="Lucida Handwriting" panose="03010101010101010101" pitchFamily="66" charset="0"/>
              </a:rPr>
              <a:t>m</a:t>
            </a:r>
            <a:r>
              <a:rPr lang="en-US" sz="6000" b="1" dirty="0">
                <a:solidFill>
                  <a:srgbClr val="00B050"/>
                </a:solidFill>
                <a:latin typeface="Lucida Handwriting" panose="03010101010101010101" pitchFamily="66" charset="0"/>
              </a:rPr>
              <a:t>i</a:t>
            </a:r>
            <a:r>
              <a:rPr lang="en-US" sz="6000" b="1" dirty="0">
                <a:solidFill>
                  <a:srgbClr val="FFFF09"/>
                </a:solidFill>
                <a:latin typeface="Lucida Handwriting" panose="03010101010101010101" pitchFamily="66" charset="0"/>
              </a:rPr>
              <a:t>n</a:t>
            </a:r>
            <a:r>
              <a:rPr lang="en-US" sz="6000" b="1" dirty="0">
                <a:solidFill>
                  <a:srgbClr val="FF6600"/>
                </a:solidFill>
                <a:latin typeface="Lucida Handwriting" panose="03010101010101010101" pitchFamily="66" charset="0"/>
              </a:rPr>
              <a:t>g</a:t>
            </a:r>
            <a:endParaRPr lang="en-IN" sz="6000" dirty="0">
              <a:solidFill>
                <a:srgbClr val="FF6600"/>
              </a:solidFill>
              <a:latin typeface="Lucida Handwriting" panose="03010101010101010101" pitchFamily="66" charset="0"/>
            </a:endParaRPr>
          </a:p>
        </p:txBody>
      </p:sp>
      <p:pic>
        <p:nvPicPr>
          <p:cNvPr id="9" name="Picture 8">
            <a:extLst>
              <a:ext uri="{FF2B5EF4-FFF2-40B4-BE49-F238E27FC236}">
                <a16:creationId xmlns:a16="http://schemas.microsoft.com/office/drawing/2014/main" id="{85BB509C-C817-AE50-ED24-B0CB4DEB3B31}"/>
              </a:ext>
            </a:extLst>
          </p:cNvPr>
          <p:cNvPicPr>
            <a:picLocks noChangeAspect="1"/>
          </p:cNvPicPr>
          <p:nvPr/>
        </p:nvPicPr>
        <p:blipFill rotWithShape="1">
          <a:blip r:embed="rId2">
            <a:extLst>
              <a:ext uri="{28A0092B-C50C-407E-A947-70E740481C1C}">
                <a14:useLocalDpi xmlns:a14="http://schemas.microsoft.com/office/drawing/2010/main" val="0"/>
              </a:ext>
            </a:extLst>
          </a:blip>
          <a:srcRect l="6129" b="25893"/>
          <a:stretch/>
        </p:blipFill>
        <p:spPr>
          <a:xfrm>
            <a:off x="9753600" y="180915"/>
            <a:ext cx="1600200" cy="931069"/>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2286000"/>
            <a:ext cx="10069483" cy="1077218"/>
          </a:xfrm>
          <a:prstGeom prst="rect">
            <a:avLst/>
          </a:prstGeom>
          <a:noFill/>
        </p:spPr>
        <p:txBody>
          <a:bodyPr wrap="square" rtlCol="0">
            <a:spAutoFit/>
          </a:bodyPr>
          <a:lstStyle/>
          <a:p>
            <a:pPr algn="just"/>
            <a:r>
              <a:rPr lang="en-US" sz="3200" b="1" dirty="0"/>
              <a:t>Whether members in practice can list themselves with online Application based service provider Aggregators?</a:t>
            </a:r>
            <a:endParaRPr lang="en-IN" sz="3200" dirty="0"/>
          </a:p>
        </p:txBody>
      </p:sp>
      <p:sp>
        <p:nvSpPr>
          <p:cNvPr id="4" name="Title 4">
            <a:extLst>
              <a:ext uri="{FF2B5EF4-FFF2-40B4-BE49-F238E27FC236}">
                <a16:creationId xmlns:a16="http://schemas.microsoft.com/office/drawing/2014/main" id="{4E0C5664-8EA6-FCB4-BD0B-DB8037E3A5E8}"/>
              </a:ext>
            </a:extLst>
          </p:cNvPr>
          <p:cNvSpPr>
            <a:spLocks noGrp="1"/>
          </p:cNvSpPr>
          <p:nvPr>
            <p:ph type="title"/>
          </p:nvPr>
        </p:nvSpPr>
        <p:spPr>
          <a:xfrm>
            <a:off x="1093305" y="190854"/>
            <a:ext cx="8991600" cy="875946"/>
          </a:xfrm>
        </p:spPr>
        <p:txBody>
          <a:bodyPr>
            <a:noAutofit/>
          </a:bodyPr>
          <a:lstStyle/>
          <a:p>
            <a:pPr algn="just"/>
            <a:r>
              <a:rPr lang="en-US" sz="6000" b="1" dirty="0">
                <a:solidFill>
                  <a:srgbClr val="7030A0"/>
                </a:solidFill>
                <a:latin typeface="Lucida Handwriting" panose="03010101010101010101" pitchFamily="66" charset="0"/>
              </a:rPr>
              <a:t>B</a:t>
            </a:r>
            <a:r>
              <a:rPr lang="en-US" sz="6000" b="1" dirty="0">
                <a:solidFill>
                  <a:srgbClr val="002060"/>
                </a:solidFill>
                <a:latin typeface="Lucida Handwriting" panose="03010101010101010101" pitchFamily="66" charset="0"/>
              </a:rPr>
              <a:t>r</a:t>
            </a:r>
            <a:r>
              <a:rPr lang="en-US" sz="6000" b="1" dirty="0">
                <a:solidFill>
                  <a:srgbClr val="00B0F0"/>
                </a:solidFill>
                <a:latin typeface="Lucida Handwriting" panose="03010101010101010101" pitchFamily="66" charset="0"/>
              </a:rPr>
              <a:t>a</a:t>
            </a:r>
            <a:r>
              <a:rPr lang="en-US" sz="6000" b="1" dirty="0">
                <a:solidFill>
                  <a:srgbClr val="00B050"/>
                </a:solidFill>
                <a:latin typeface="Lucida Handwriting" panose="03010101010101010101" pitchFamily="66" charset="0"/>
              </a:rPr>
              <a:t>i</a:t>
            </a:r>
            <a:r>
              <a:rPr lang="en-US" sz="6000" b="1" dirty="0">
                <a:solidFill>
                  <a:srgbClr val="FFFF09"/>
                </a:solidFill>
                <a:latin typeface="Lucida Handwriting" panose="03010101010101010101" pitchFamily="66" charset="0"/>
              </a:rPr>
              <a:t>n </a:t>
            </a:r>
            <a:r>
              <a:rPr lang="en-US" sz="6000" b="1" dirty="0">
                <a:solidFill>
                  <a:srgbClr val="FF3300"/>
                </a:solidFill>
                <a:latin typeface="Lucida Handwriting" panose="03010101010101010101" pitchFamily="66" charset="0"/>
              </a:rPr>
              <a:t>S</a:t>
            </a:r>
            <a:r>
              <a:rPr lang="en-US" sz="6000" b="1" dirty="0">
                <a:solidFill>
                  <a:srgbClr val="FF6600"/>
                </a:solidFill>
                <a:latin typeface="Lucida Handwriting" panose="03010101010101010101" pitchFamily="66" charset="0"/>
              </a:rPr>
              <a:t>t</a:t>
            </a:r>
            <a:r>
              <a:rPr lang="en-US" sz="6000" b="1" dirty="0">
                <a:solidFill>
                  <a:srgbClr val="7030A0"/>
                </a:solidFill>
                <a:latin typeface="Lucida Handwriting" panose="03010101010101010101" pitchFamily="66" charset="0"/>
              </a:rPr>
              <a:t>o</a:t>
            </a:r>
            <a:r>
              <a:rPr lang="en-US" sz="6000" b="1" dirty="0">
                <a:solidFill>
                  <a:srgbClr val="002060"/>
                </a:solidFill>
                <a:latin typeface="Lucida Handwriting" panose="03010101010101010101" pitchFamily="66" charset="0"/>
              </a:rPr>
              <a:t>r</a:t>
            </a:r>
            <a:r>
              <a:rPr lang="en-US" sz="6000" b="1" dirty="0">
                <a:solidFill>
                  <a:srgbClr val="00B0F0"/>
                </a:solidFill>
                <a:latin typeface="Lucida Handwriting" panose="03010101010101010101" pitchFamily="66" charset="0"/>
              </a:rPr>
              <a:t>m</a:t>
            </a:r>
            <a:r>
              <a:rPr lang="en-US" sz="6000" b="1" dirty="0">
                <a:solidFill>
                  <a:srgbClr val="00B050"/>
                </a:solidFill>
                <a:latin typeface="Lucida Handwriting" panose="03010101010101010101" pitchFamily="66" charset="0"/>
              </a:rPr>
              <a:t>i</a:t>
            </a:r>
            <a:r>
              <a:rPr lang="en-US" sz="6000" b="1" dirty="0">
                <a:solidFill>
                  <a:srgbClr val="FFFF09"/>
                </a:solidFill>
                <a:latin typeface="Lucida Handwriting" panose="03010101010101010101" pitchFamily="66" charset="0"/>
              </a:rPr>
              <a:t>n</a:t>
            </a:r>
            <a:r>
              <a:rPr lang="en-US" sz="6000" b="1" dirty="0">
                <a:solidFill>
                  <a:srgbClr val="FF6600"/>
                </a:solidFill>
                <a:latin typeface="Lucida Handwriting" panose="03010101010101010101" pitchFamily="66" charset="0"/>
              </a:rPr>
              <a:t>g</a:t>
            </a:r>
            <a:endParaRPr lang="en-IN" sz="6000" dirty="0">
              <a:solidFill>
                <a:srgbClr val="FF6600"/>
              </a:solidFill>
              <a:latin typeface="Lucida Handwriting" panose="03010101010101010101" pitchFamily="66" charset="0"/>
            </a:endParaRPr>
          </a:p>
        </p:txBody>
      </p:sp>
      <p:pic>
        <p:nvPicPr>
          <p:cNvPr id="8" name="Picture 7">
            <a:extLst>
              <a:ext uri="{FF2B5EF4-FFF2-40B4-BE49-F238E27FC236}">
                <a16:creationId xmlns:a16="http://schemas.microsoft.com/office/drawing/2014/main" id="{56A4E6CA-6523-F163-8F56-CA54D85794F3}"/>
              </a:ext>
            </a:extLst>
          </p:cNvPr>
          <p:cNvPicPr>
            <a:picLocks noChangeAspect="1"/>
          </p:cNvPicPr>
          <p:nvPr/>
        </p:nvPicPr>
        <p:blipFill rotWithShape="1">
          <a:blip r:embed="rId2">
            <a:extLst>
              <a:ext uri="{28A0092B-C50C-407E-A947-70E740481C1C}">
                <a14:useLocalDpi xmlns:a14="http://schemas.microsoft.com/office/drawing/2010/main" val="0"/>
              </a:ext>
            </a:extLst>
          </a:blip>
          <a:srcRect l="6129" b="25893"/>
          <a:stretch/>
        </p:blipFill>
        <p:spPr>
          <a:xfrm>
            <a:off x="9753600" y="180915"/>
            <a:ext cx="1600200" cy="931069"/>
          </a:xfrm>
          <a:prstGeom prst="rect">
            <a:avLst/>
          </a:prstGeo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2054088"/>
            <a:ext cx="9993283" cy="2677656"/>
          </a:xfrm>
          <a:prstGeom prst="rect">
            <a:avLst/>
          </a:prstGeom>
          <a:noFill/>
        </p:spPr>
        <p:txBody>
          <a:bodyPr wrap="square" rtlCol="0">
            <a:spAutoFit/>
          </a:bodyPr>
          <a:lstStyle/>
          <a:p>
            <a:pPr algn="just"/>
            <a:r>
              <a:rPr lang="en-US" sz="2800" dirty="0"/>
              <a:t>No, Council Guidelines for Advertisement, 2008 appearing in Volume-II of Code of Ethics prohibits members in practice to list themselves with online Application based service provider Aggregators, wherein other categories like businessmen, technicians, maintenance workers, event organizers etc. are also listed.</a:t>
            </a:r>
            <a:endParaRPr lang="en-IN" sz="2800" dirty="0"/>
          </a:p>
        </p:txBody>
      </p:sp>
      <p:sp>
        <p:nvSpPr>
          <p:cNvPr id="8" name="Title 4">
            <a:extLst>
              <a:ext uri="{FF2B5EF4-FFF2-40B4-BE49-F238E27FC236}">
                <a16:creationId xmlns:a16="http://schemas.microsoft.com/office/drawing/2014/main" id="{E10D11F2-810B-7CA3-0ED2-42D906D8E5D9}"/>
              </a:ext>
            </a:extLst>
          </p:cNvPr>
          <p:cNvSpPr>
            <a:spLocks noGrp="1"/>
          </p:cNvSpPr>
          <p:nvPr>
            <p:ph type="title"/>
          </p:nvPr>
        </p:nvSpPr>
        <p:spPr>
          <a:xfrm>
            <a:off x="1093305" y="190854"/>
            <a:ext cx="8991600" cy="875946"/>
          </a:xfrm>
        </p:spPr>
        <p:txBody>
          <a:bodyPr>
            <a:noAutofit/>
          </a:bodyPr>
          <a:lstStyle/>
          <a:p>
            <a:pPr algn="just"/>
            <a:r>
              <a:rPr lang="en-US" sz="6000" b="1" dirty="0">
                <a:solidFill>
                  <a:srgbClr val="7030A0"/>
                </a:solidFill>
                <a:latin typeface="Lucida Handwriting" panose="03010101010101010101" pitchFamily="66" charset="0"/>
              </a:rPr>
              <a:t>B</a:t>
            </a:r>
            <a:r>
              <a:rPr lang="en-US" sz="6000" b="1" dirty="0">
                <a:solidFill>
                  <a:srgbClr val="002060"/>
                </a:solidFill>
                <a:latin typeface="Lucida Handwriting" panose="03010101010101010101" pitchFamily="66" charset="0"/>
              </a:rPr>
              <a:t>r</a:t>
            </a:r>
            <a:r>
              <a:rPr lang="en-US" sz="6000" b="1" dirty="0">
                <a:solidFill>
                  <a:srgbClr val="00B0F0"/>
                </a:solidFill>
                <a:latin typeface="Lucida Handwriting" panose="03010101010101010101" pitchFamily="66" charset="0"/>
              </a:rPr>
              <a:t>a</a:t>
            </a:r>
            <a:r>
              <a:rPr lang="en-US" sz="6000" b="1" dirty="0">
                <a:solidFill>
                  <a:srgbClr val="00B050"/>
                </a:solidFill>
                <a:latin typeface="Lucida Handwriting" panose="03010101010101010101" pitchFamily="66" charset="0"/>
              </a:rPr>
              <a:t>i</a:t>
            </a:r>
            <a:r>
              <a:rPr lang="en-US" sz="6000" b="1" dirty="0">
                <a:solidFill>
                  <a:srgbClr val="FFFF09"/>
                </a:solidFill>
                <a:latin typeface="Lucida Handwriting" panose="03010101010101010101" pitchFamily="66" charset="0"/>
              </a:rPr>
              <a:t>n </a:t>
            </a:r>
            <a:r>
              <a:rPr lang="en-US" sz="6000" b="1" dirty="0">
                <a:solidFill>
                  <a:srgbClr val="FF3300"/>
                </a:solidFill>
                <a:latin typeface="Lucida Handwriting" panose="03010101010101010101" pitchFamily="66" charset="0"/>
              </a:rPr>
              <a:t>S</a:t>
            </a:r>
            <a:r>
              <a:rPr lang="en-US" sz="6000" b="1" dirty="0">
                <a:solidFill>
                  <a:srgbClr val="FF6600"/>
                </a:solidFill>
                <a:latin typeface="Lucida Handwriting" panose="03010101010101010101" pitchFamily="66" charset="0"/>
              </a:rPr>
              <a:t>t</a:t>
            </a:r>
            <a:r>
              <a:rPr lang="en-US" sz="6000" b="1" dirty="0">
                <a:solidFill>
                  <a:srgbClr val="7030A0"/>
                </a:solidFill>
                <a:latin typeface="Lucida Handwriting" panose="03010101010101010101" pitchFamily="66" charset="0"/>
              </a:rPr>
              <a:t>o</a:t>
            </a:r>
            <a:r>
              <a:rPr lang="en-US" sz="6000" b="1" dirty="0">
                <a:solidFill>
                  <a:srgbClr val="002060"/>
                </a:solidFill>
                <a:latin typeface="Lucida Handwriting" panose="03010101010101010101" pitchFamily="66" charset="0"/>
              </a:rPr>
              <a:t>r</a:t>
            </a:r>
            <a:r>
              <a:rPr lang="en-US" sz="6000" b="1" dirty="0">
                <a:solidFill>
                  <a:srgbClr val="00B0F0"/>
                </a:solidFill>
                <a:latin typeface="Lucida Handwriting" panose="03010101010101010101" pitchFamily="66" charset="0"/>
              </a:rPr>
              <a:t>m</a:t>
            </a:r>
            <a:r>
              <a:rPr lang="en-US" sz="6000" b="1" dirty="0">
                <a:solidFill>
                  <a:srgbClr val="00B050"/>
                </a:solidFill>
                <a:latin typeface="Lucida Handwriting" panose="03010101010101010101" pitchFamily="66" charset="0"/>
              </a:rPr>
              <a:t>i</a:t>
            </a:r>
            <a:r>
              <a:rPr lang="en-US" sz="6000" b="1" dirty="0">
                <a:solidFill>
                  <a:srgbClr val="FFFF09"/>
                </a:solidFill>
                <a:latin typeface="Lucida Handwriting" panose="03010101010101010101" pitchFamily="66" charset="0"/>
              </a:rPr>
              <a:t>n</a:t>
            </a:r>
            <a:r>
              <a:rPr lang="en-US" sz="6000" b="1" dirty="0">
                <a:solidFill>
                  <a:srgbClr val="FF6600"/>
                </a:solidFill>
                <a:latin typeface="Lucida Handwriting" panose="03010101010101010101" pitchFamily="66" charset="0"/>
              </a:rPr>
              <a:t>g</a:t>
            </a:r>
            <a:endParaRPr lang="en-IN" sz="6000" dirty="0">
              <a:solidFill>
                <a:srgbClr val="FF6600"/>
              </a:solidFill>
              <a:latin typeface="Lucida Handwriting" panose="03010101010101010101" pitchFamily="66" charset="0"/>
            </a:endParaRPr>
          </a:p>
        </p:txBody>
      </p:sp>
      <p:pic>
        <p:nvPicPr>
          <p:cNvPr id="9" name="Picture 8">
            <a:extLst>
              <a:ext uri="{FF2B5EF4-FFF2-40B4-BE49-F238E27FC236}">
                <a16:creationId xmlns:a16="http://schemas.microsoft.com/office/drawing/2014/main" id="{0683DBE5-A6DE-8E0E-55D7-BC2E6FA398A3}"/>
              </a:ext>
            </a:extLst>
          </p:cNvPr>
          <p:cNvPicPr>
            <a:picLocks noChangeAspect="1"/>
          </p:cNvPicPr>
          <p:nvPr/>
        </p:nvPicPr>
        <p:blipFill rotWithShape="1">
          <a:blip r:embed="rId2">
            <a:extLst>
              <a:ext uri="{28A0092B-C50C-407E-A947-70E740481C1C}">
                <a14:useLocalDpi xmlns:a14="http://schemas.microsoft.com/office/drawing/2010/main" val="0"/>
              </a:ext>
            </a:extLst>
          </a:blip>
          <a:srcRect l="6129" b="25893"/>
          <a:stretch/>
        </p:blipFill>
        <p:spPr>
          <a:xfrm>
            <a:off x="9753600" y="180915"/>
            <a:ext cx="1600200" cy="931069"/>
          </a:xfrm>
          <a:prstGeom prst="rect">
            <a:avLst/>
          </a:prstGeo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2362200"/>
            <a:ext cx="9993283" cy="1569660"/>
          </a:xfrm>
          <a:prstGeom prst="rect">
            <a:avLst/>
          </a:prstGeom>
          <a:noFill/>
        </p:spPr>
        <p:txBody>
          <a:bodyPr wrap="square" rtlCol="0">
            <a:spAutoFit/>
          </a:bodyPr>
          <a:lstStyle/>
          <a:p>
            <a:pPr algn="just"/>
            <a:r>
              <a:rPr lang="en-US" sz="3200" b="1" dirty="0"/>
              <a:t>Whether sponsorship or prizes can be instituted in the name of Chartered Accountants or a firm of Chartered Accountants?</a:t>
            </a:r>
            <a:endParaRPr lang="en-IN" sz="3200" dirty="0"/>
          </a:p>
        </p:txBody>
      </p:sp>
      <p:sp>
        <p:nvSpPr>
          <p:cNvPr id="8" name="Title 4">
            <a:extLst>
              <a:ext uri="{FF2B5EF4-FFF2-40B4-BE49-F238E27FC236}">
                <a16:creationId xmlns:a16="http://schemas.microsoft.com/office/drawing/2014/main" id="{1DA05BC6-7D0E-791E-66BE-9F1313CC1758}"/>
              </a:ext>
            </a:extLst>
          </p:cNvPr>
          <p:cNvSpPr>
            <a:spLocks noGrp="1"/>
          </p:cNvSpPr>
          <p:nvPr>
            <p:ph type="title"/>
          </p:nvPr>
        </p:nvSpPr>
        <p:spPr>
          <a:xfrm>
            <a:off x="1093305" y="190854"/>
            <a:ext cx="8991600" cy="875946"/>
          </a:xfrm>
        </p:spPr>
        <p:txBody>
          <a:bodyPr>
            <a:noAutofit/>
          </a:bodyPr>
          <a:lstStyle/>
          <a:p>
            <a:pPr algn="just"/>
            <a:r>
              <a:rPr lang="en-US" sz="6000" b="1" dirty="0">
                <a:solidFill>
                  <a:srgbClr val="7030A0"/>
                </a:solidFill>
                <a:latin typeface="Lucida Handwriting" panose="03010101010101010101" pitchFamily="66" charset="0"/>
              </a:rPr>
              <a:t>B</a:t>
            </a:r>
            <a:r>
              <a:rPr lang="en-US" sz="6000" b="1" dirty="0">
                <a:solidFill>
                  <a:srgbClr val="002060"/>
                </a:solidFill>
                <a:latin typeface="Lucida Handwriting" panose="03010101010101010101" pitchFamily="66" charset="0"/>
              </a:rPr>
              <a:t>r</a:t>
            </a:r>
            <a:r>
              <a:rPr lang="en-US" sz="6000" b="1" dirty="0">
                <a:solidFill>
                  <a:srgbClr val="00B0F0"/>
                </a:solidFill>
                <a:latin typeface="Lucida Handwriting" panose="03010101010101010101" pitchFamily="66" charset="0"/>
              </a:rPr>
              <a:t>a</a:t>
            </a:r>
            <a:r>
              <a:rPr lang="en-US" sz="6000" b="1" dirty="0">
                <a:solidFill>
                  <a:srgbClr val="00B050"/>
                </a:solidFill>
                <a:latin typeface="Lucida Handwriting" panose="03010101010101010101" pitchFamily="66" charset="0"/>
              </a:rPr>
              <a:t>i</a:t>
            </a:r>
            <a:r>
              <a:rPr lang="en-US" sz="6000" b="1" dirty="0">
                <a:solidFill>
                  <a:srgbClr val="FFFF09"/>
                </a:solidFill>
                <a:latin typeface="Lucida Handwriting" panose="03010101010101010101" pitchFamily="66" charset="0"/>
              </a:rPr>
              <a:t>n </a:t>
            </a:r>
            <a:r>
              <a:rPr lang="en-US" sz="6000" b="1" dirty="0">
                <a:solidFill>
                  <a:srgbClr val="FF3300"/>
                </a:solidFill>
                <a:latin typeface="Lucida Handwriting" panose="03010101010101010101" pitchFamily="66" charset="0"/>
              </a:rPr>
              <a:t>S</a:t>
            </a:r>
            <a:r>
              <a:rPr lang="en-US" sz="6000" b="1" dirty="0">
                <a:solidFill>
                  <a:srgbClr val="FF6600"/>
                </a:solidFill>
                <a:latin typeface="Lucida Handwriting" panose="03010101010101010101" pitchFamily="66" charset="0"/>
              </a:rPr>
              <a:t>t</a:t>
            </a:r>
            <a:r>
              <a:rPr lang="en-US" sz="6000" b="1" dirty="0">
                <a:solidFill>
                  <a:srgbClr val="7030A0"/>
                </a:solidFill>
                <a:latin typeface="Lucida Handwriting" panose="03010101010101010101" pitchFamily="66" charset="0"/>
              </a:rPr>
              <a:t>o</a:t>
            </a:r>
            <a:r>
              <a:rPr lang="en-US" sz="6000" b="1" dirty="0">
                <a:solidFill>
                  <a:srgbClr val="002060"/>
                </a:solidFill>
                <a:latin typeface="Lucida Handwriting" panose="03010101010101010101" pitchFamily="66" charset="0"/>
              </a:rPr>
              <a:t>r</a:t>
            </a:r>
            <a:r>
              <a:rPr lang="en-US" sz="6000" b="1" dirty="0">
                <a:solidFill>
                  <a:srgbClr val="00B0F0"/>
                </a:solidFill>
                <a:latin typeface="Lucida Handwriting" panose="03010101010101010101" pitchFamily="66" charset="0"/>
              </a:rPr>
              <a:t>m</a:t>
            </a:r>
            <a:r>
              <a:rPr lang="en-US" sz="6000" b="1" dirty="0">
                <a:solidFill>
                  <a:srgbClr val="00B050"/>
                </a:solidFill>
                <a:latin typeface="Lucida Handwriting" panose="03010101010101010101" pitchFamily="66" charset="0"/>
              </a:rPr>
              <a:t>i</a:t>
            </a:r>
            <a:r>
              <a:rPr lang="en-US" sz="6000" b="1" dirty="0">
                <a:solidFill>
                  <a:srgbClr val="FFFF09"/>
                </a:solidFill>
                <a:latin typeface="Lucida Handwriting" panose="03010101010101010101" pitchFamily="66" charset="0"/>
              </a:rPr>
              <a:t>n</a:t>
            </a:r>
            <a:r>
              <a:rPr lang="en-US" sz="6000" b="1" dirty="0">
                <a:solidFill>
                  <a:srgbClr val="FF6600"/>
                </a:solidFill>
                <a:latin typeface="Lucida Handwriting" panose="03010101010101010101" pitchFamily="66" charset="0"/>
              </a:rPr>
              <a:t>g</a:t>
            </a:r>
            <a:endParaRPr lang="en-IN" sz="6000" dirty="0">
              <a:solidFill>
                <a:srgbClr val="FF6600"/>
              </a:solidFill>
              <a:latin typeface="Lucida Handwriting" panose="03010101010101010101" pitchFamily="66" charset="0"/>
            </a:endParaRPr>
          </a:p>
        </p:txBody>
      </p:sp>
      <p:pic>
        <p:nvPicPr>
          <p:cNvPr id="9" name="Picture 8">
            <a:extLst>
              <a:ext uri="{FF2B5EF4-FFF2-40B4-BE49-F238E27FC236}">
                <a16:creationId xmlns:a16="http://schemas.microsoft.com/office/drawing/2014/main" id="{D9DEFA87-198F-4C9F-A942-6253AA22AA09}"/>
              </a:ext>
            </a:extLst>
          </p:cNvPr>
          <p:cNvPicPr>
            <a:picLocks noChangeAspect="1"/>
          </p:cNvPicPr>
          <p:nvPr/>
        </p:nvPicPr>
        <p:blipFill rotWithShape="1">
          <a:blip r:embed="rId2">
            <a:extLst>
              <a:ext uri="{28A0092B-C50C-407E-A947-70E740481C1C}">
                <a14:useLocalDpi xmlns:a14="http://schemas.microsoft.com/office/drawing/2010/main" val="0"/>
              </a:ext>
            </a:extLst>
          </a:blip>
          <a:srcRect l="6129" b="25893"/>
          <a:stretch/>
        </p:blipFill>
        <p:spPr>
          <a:xfrm>
            <a:off x="9753600" y="180915"/>
            <a:ext cx="1600200" cy="931069"/>
          </a:xfrm>
          <a:prstGeom prst="rect">
            <a:avLst/>
          </a:prstGeo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2100471"/>
            <a:ext cx="9993283" cy="3046988"/>
          </a:xfrm>
          <a:prstGeom prst="rect">
            <a:avLst/>
          </a:prstGeom>
          <a:noFill/>
        </p:spPr>
        <p:txBody>
          <a:bodyPr wrap="square" rtlCol="0">
            <a:spAutoFit/>
          </a:bodyPr>
          <a:lstStyle/>
          <a:p>
            <a:pPr algn="just"/>
            <a:r>
              <a:rPr lang="en-US" sz="3200" dirty="0"/>
              <a:t>Yes, an individual Chartered Accountant or a firm of Chartered Accountants can institute or sponsor prizes, provided that the designation “Chartered Accountant”, is not appended to the prize and the provisions of Clause (6) of Part-I of the First Schedule to the Act regarding advertisement and publicity is complied with.</a:t>
            </a:r>
            <a:endParaRPr lang="en-IN" sz="3200" dirty="0"/>
          </a:p>
        </p:txBody>
      </p:sp>
      <p:sp>
        <p:nvSpPr>
          <p:cNvPr id="8" name="Title 4">
            <a:extLst>
              <a:ext uri="{FF2B5EF4-FFF2-40B4-BE49-F238E27FC236}">
                <a16:creationId xmlns:a16="http://schemas.microsoft.com/office/drawing/2014/main" id="{6F1C0C50-0C08-C352-1AAC-39442D1019FB}"/>
              </a:ext>
            </a:extLst>
          </p:cNvPr>
          <p:cNvSpPr>
            <a:spLocks noGrp="1"/>
          </p:cNvSpPr>
          <p:nvPr>
            <p:ph type="title"/>
          </p:nvPr>
        </p:nvSpPr>
        <p:spPr>
          <a:xfrm>
            <a:off x="1093305" y="190854"/>
            <a:ext cx="8991600" cy="875946"/>
          </a:xfrm>
        </p:spPr>
        <p:txBody>
          <a:bodyPr>
            <a:noAutofit/>
          </a:bodyPr>
          <a:lstStyle/>
          <a:p>
            <a:pPr algn="just"/>
            <a:r>
              <a:rPr lang="en-US" sz="6000" b="1" dirty="0">
                <a:solidFill>
                  <a:srgbClr val="7030A0"/>
                </a:solidFill>
                <a:latin typeface="Lucida Handwriting" panose="03010101010101010101" pitchFamily="66" charset="0"/>
              </a:rPr>
              <a:t>B</a:t>
            </a:r>
            <a:r>
              <a:rPr lang="en-US" sz="6000" b="1" dirty="0">
                <a:solidFill>
                  <a:srgbClr val="002060"/>
                </a:solidFill>
                <a:latin typeface="Lucida Handwriting" panose="03010101010101010101" pitchFamily="66" charset="0"/>
              </a:rPr>
              <a:t>r</a:t>
            </a:r>
            <a:r>
              <a:rPr lang="en-US" sz="6000" b="1" dirty="0">
                <a:solidFill>
                  <a:srgbClr val="00B0F0"/>
                </a:solidFill>
                <a:latin typeface="Lucida Handwriting" panose="03010101010101010101" pitchFamily="66" charset="0"/>
              </a:rPr>
              <a:t>a</a:t>
            </a:r>
            <a:r>
              <a:rPr lang="en-US" sz="6000" b="1" dirty="0">
                <a:solidFill>
                  <a:srgbClr val="00B050"/>
                </a:solidFill>
                <a:latin typeface="Lucida Handwriting" panose="03010101010101010101" pitchFamily="66" charset="0"/>
              </a:rPr>
              <a:t>i</a:t>
            </a:r>
            <a:r>
              <a:rPr lang="en-US" sz="6000" b="1" dirty="0">
                <a:solidFill>
                  <a:srgbClr val="FFFF09"/>
                </a:solidFill>
                <a:latin typeface="Lucida Handwriting" panose="03010101010101010101" pitchFamily="66" charset="0"/>
              </a:rPr>
              <a:t>n </a:t>
            </a:r>
            <a:r>
              <a:rPr lang="en-US" sz="6000" b="1" dirty="0">
                <a:solidFill>
                  <a:srgbClr val="FF3300"/>
                </a:solidFill>
                <a:latin typeface="Lucida Handwriting" panose="03010101010101010101" pitchFamily="66" charset="0"/>
              </a:rPr>
              <a:t>S</a:t>
            </a:r>
            <a:r>
              <a:rPr lang="en-US" sz="6000" b="1" dirty="0">
                <a:solidFill>
                  <a:srgbClr val="FF6600"/>
                </a:solidFill>
                <a:latin typeface="Lucida Handwriting" panose="03010101010101010101" pitchFamily="66" charset="0"/>
              </a:rPr>
              <a:t>t</a:t>
            </a:r>
            <a:r>
              <a:rPr lang="en-US" sz="6000" b="1" dirty="0">
                <a:solidFill>
                  <a:srgbClr val="7030A0"/>
                </a:solidFill>
                <a:latin typeface="Lucida Handwriting" panose="03010101010101010101" pitchFamily="66" charset="0"/>
              </a:rPr>
              <a:t>o</a:t>
            </a:r>
            <a:r>
              <a:rPr lang="en-US" sz="6000" b="1" dirty="0">
                <a:solidFill>
                  <a:srgbClr val="002060"/>
                </a:solidFill>
                <a:latin typeface="Lucida Handwriting" panose="03010101010101010101" pitchFamily="66" charset="0"/>
              </a:rPr>
              <a:t>r</a:t>
            </a:r>
            <a:r>
              <a:rPr lang="en-US" sz="6000" b="1" dirty="0">
                <a:solidFill>
                  <a:srgbClr val="00B0F0"/>
                </a:solidFill>
                <a:latin typeface="Lucida Handwriting" panose="03010101010101010101" pitchFamily="66" charset="0"/>
              </a:rPr>
              <a:t>m</a:t>
            </a:r>
            <a:r>
              <a:rPr lang="en-US" sz="6000" b="1" dirty="0">
                <a:solidFill>
                  <a:srgbClr val="00B050"/>
                </a:solidFill>
                <a:latin typeface="Lucida Handwriting" panose="03010101010101010101" pitchFamily="66" charset="0"/>
              </a:rPr>
              <a:t>i</a:t>
            </a:r>
            <a:r>
              <a:rPr lang="en-US" sz="6000" b="1" dirty="0">
                <a:solidFill>
                  <a:srgbClr val="FFFF09"/>
                </a:solidFill>
                <a:latin typeface="Lucida Handwriting" panose="03010101010101010101" pitchFamily="66" charset="0"/>
              </a:rPr>
              <a:t>n</a:t>
            </a:r>
            <a:r>
              <a:rPr lang="en-US" sz="6000" b="1" dirty="0">
                <a:solidFill>
                  <a:srgbClr val="FF6600"/>
                </a:solidFill>
                <a:latin typeface="Lucida Handwriting" panose="03010101010101010101" pitchFamily="66" charset="0"/>
              </a:rPr>
              <a:t>g</a:t>
            </a:r>
            <a:endParaRPr lang="en-IN" sz="6000" dirty="0">
              <a:solidFill>
                <a:srgbClr val="FF6600"/>
              </a:solidFill>
              <a:latin typeface="Lucida Handwriting" panose="03010101010101010101" pitchFamily="66" charset="0"/>
            </a:endParaRPr>
          </a:p>
        </p:txBody>
      </p:sp>
      <p:pic>
        <p:nvPicPr>
          <p:cNvPr id="9" name="Picture 8">
            <a:extLst>
              <a:ext uri="{FF2B5EF4-FFF2-40B4-BE49-F238E27FC236}">
                <a16:creationId xmlns:a16="http://schemas.microsoft.com/office/drawing/2014/main" id="{0334E338-187B-7BCA-848E-BD5951BD9C47}"/>
              </a:ext>
            </a:extLst>
          </p:cNvPr>
          <p:cNvPicPr>
            <a:picLocks noChangeAspect="1"/>
          </p:cNvPicPr>
          <p:nvPr/>
        </p:nvPicPr>
        <p:blipFill rotWithShape="1">
          <a:blip r:embed="rId2">
            <a:extLst>
              <a:ext uri="{28A0092B-C50C-407E-A947-70E740481C1C}">
                <a14:useLocalDpi xmlns:a14="http://schemas.microsoft.com/office/drawing/2010/main" val="0"/>
              </a:ext>
            </a:extLst>
          </a:blip>
          <a:srcRect l="6129" b="25893"/>
          <a:stretch/>
        </p:blipFill>
        <p:spPr>
          <a:xfrm>
            <a:off x="9753600" y="180915"/>
            <a:ext cx="1600200" cy="93106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Disciplinary Proceedings</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55600" y="960115"/>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2" name="Rectangle 1">
            <a:extLst>
              <a:ext uri="{FF2B5EF4-FFF2-40B4-BE49-F238E27FC236}">
                <a16:creationId xmlns:a16="http://schemas.microsoft.com/office/drawing/2014/main" id="{0049F6DB-93F6-9F7E-859A-052740FD5D71}"/>
              </a:ext>
            </a:extLst>
          </p:cNvPr>
          <p:cNvSpPr/>
          <p:nvPr/>
        </p:nvSpPr>
        <p:spPr>
          <a:xfrm>
            <a:off x="838200" y="1492936"/>
            <a:ext cx="10951811" cy="4001095"/>
          </a:xfrm>
          <a:prstGeom prst="rect">
            <a:avLst/>
          </a:prstGeom>
        </p:spPr>
        <p:txBody>
          <a:bodyPr wrap="square">
            <a:spAutoFit/>
          </a:bodyPr>
          <a:lstStyle/>
          <a:p>
            <a:pPr marL="457200" indent="-457200">
              <a:spcAft>
                <a:spcPts val="1200"/>
              </a:spcAft>
              <a:buFont typeface="Wingdings" pitchFamily="2" charset="2"/>
              <a:buChar char="v"/>
            </a:pPr>
            <a:r>
              <a:rPr lang="en-IN" sz="2900" b="1" dirty="0">
                <a:solidFill>
                  <a:schemeClr val="bg1"/>
                </a:solidFill>
              </a:rPr>
              <a:t>Punishment</a:t>
            </a:r>
            <a:endParaRPr lang="en-US" sz="2900" dirty="0">
              <a:solidFill>
                <a:schemeClr val="bg1"/>
              </a:solidFill>
            </a:endParaRPr>
          </a:p>
          <a:p>
            <a:pPr marL="860425" indent="-396875" algn="just">
              <a:spcAft>
                <a:spcPts val="1800"/>
              </a:spcAft>
              <a:buFont typeface="Arial" pitchFamily="34" charset="0"/>
              <a:buChar char="•"/>
            </a:pPr>
            <a:r>
              <a:rPr lang="en-IN" sz="2800" dirty="0">
                <a:solidFill>
                  <a:schemeClr val="bg1"/>
                </a:solidFill>
              </a:rPr>
              <a:t>Disciplinary Committee has the power to</a:t>
            </a:r>
            <a:endParaRPr lang="en-US" sz="2800" dirty="0">
              <a:solidFill>
                <a:schemeClr val="bg1"/>
              </a:solidFill>
            </a:endParaRPr>
          </a:p>
          <a:p>
            <a:pPr marL="1377950" indent="-517525" algn="just">
              <a:spcAft>
                <a:spcPts val="1200"/>
              </a:spcAft>
              <a:buFont typeface="Wingdings" pitchFamily="2" charset="2"/>
              <a:buChar char="ü"/>
            </a:pPr>
            <a:r>
              <a:rPr lang="en-IN" sz="2750" dirty="0">
                <a:solidFill>
                  <a:schemeClr val="bg1"/>
                </a:solidFill>
              </a:rPr>
              <a:t>Reprimand the member. </a:t>
            </a:r>
          </a:p>
          <a:p>
            <a:pPr marL="1377950" indent="-517525" algn="just">
              <a:spcAft>
                <a:spcPts val="1200"/>
              </a:spcAft>
              <a:buFont typeface="Wingdings" pitchFamily="2" charset="2"/>
              <a:buChar char="ü"/>
            </a:pPr>
            <a:r>
              <a:rPr lang="en-IN" sz="2750" dirty="0">
                <a:solidFill>
                  <a:schemeClr val="bg1"/>
                </a:solidFill>
              </a:rPr>
              <a:t>Remove the name of the member from Register of members permanently or for such period as it may think fit.</a:t>
            </a:r>
          </a:p>
          <a:p>
            <a:pPr marL="1377950" indent="-517525" algn="just">
              <a:spcAft>
                <a:spcPts val="1200"/>
              </a:spcAft>
              <a:buFont typeface="Wingdings" pitchFamily="2" charset="2"/>
              <a:buChar char="ü"/>
            </a:pPr>
            <a:r>
              <a:rPr lang="en-IN" sz="2750" dirty="0">
                <a:solidFill>
                  <a:schemeClr val="bg1"/>
                </a:solidFill>
              </a:rPr>
              <a:t>Impose fine which may extend up to Rs. 5,00,000/-.</a:t>
            </a:r>
          </a:p>
          <a:p>
            <a:pPr marL="860425" algn="just">
              <a:spcAft>
                <a:spcPts val="1200"/>
              </a:spcAft>
            </a:pPr>
            <a:endParaRPr lang="en-US" sz="2700" dirty="0">
              <a:solidFill>
                <a:schemeClr val="bg1"/>
              </a:solidFill>
            </a:endParaRPr>
          </a:p>
        </p:txBody>
      </p:sp>
    </p:spTree>
    <p:extLst>
      <p:ext uri="{BB962C8B-B14F-4D97-AF65-F5344CB8AC3E}">
        <p14:creationId xmlns:p14="http://schemas.microsoft.com/office/powerpoint/2010/main" val="408721950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2286000"/>
            <a:ext cx="10134600" cy="1077218"/>
          </a:xfrm>
          <a:prstGeom prst="rect">
            <a:avLst/>
          </a:prstGeom>
          <a:noFill/>
        </p:spPr>
        <p:txBody>
          <a:bodyPr wrap="square" rtlCol="0">
            <a:spAutoFit/>
          </a:bodyPr>
          <a:lstStyle/>
          <a:p>
            <a:pPr algn="just"/>
            <a:r>
              <a:rPr lang="en-US" sz="3200" b="1" dirty="0"/>
              <a:t>Whether a member in practice is generally permitted to write </a:t>
            </a:r>
            <a:r>
              <a:rPr lang="en-IN" sz="3200" b="1" dirty="0"/>
              <a:t>script/story for a movie?</a:t>
            </a:r>
            <a:endParaRPr lang="en-IN" sz="3200" dirty="0"/>
          </a:p>
        </p:txBody>
      </p:sp>
      <p:sp>
        <p:nvSpPr>
          <p:cNvPr id="4" name="Title 4">
            <a:extLst>
              <a:ext uri="{FF2B5EF4-FFF2-40B4-BE49-F238E27FC236}">
                <a16:creationId xmlns:a16="http://schemas.microsoft.com/office/drawing/2014/main" id="{DC8321A8-6B40-8161-DDA3-A7BA6A60558C}"/>
              </a:ext>
            </a:extLst>
          </p:cNvPr>
          <p:cNvSpPr>
            <a:spLocks noGrp="1"/>
          </p:cNvSpPr>
          <p:nvPr>
            <p:ph type="title"/>
          </p:nvPr>
        </p:nvSpPr>
        <p:spPr>
          <a:xfrm>
            <a:off x="1093305" y="190854"/>
            <a:ext cx="8991600" cy="875946"/>
          </a:xfrm>
        </p:spPr>
        <p:txBody>
          <a:bodyPr>
            <a:noAutofit/>
          </a:bodyPr>
          <a:lstStyle/>
          <a:p>
            <a:pPr algn="just"/>
            <a:r>
              <a:rPr lang="en-US" sz="6000" b="1" dirty="0">
                <a:solidFill>
                  <a:srgbClr val="7030A0"/>
                </a:solidFill>
                <a:latin typeface="Lucida Handwriting" panose="03010101010101010101" pitchFamily="66" charset="0"/>
              </a:rPr>
              <a:t>B</a:t>
            </a:r>
            <a:r>
              <a:rPr lang="en-US" sz="6000" b="1" dirty="0">
                <a:solidFill>
                  <a:srgbClr val="002060"/>
                </a:solidFill>
                <a:latin typeface="Lucida Handwriting" panose="03010101010101010101" pitchFamily="66" charset="0"/>
              </a:rPr>
              <a:t>r</a:t>
            </a:r>
            <a:r>
              <a:rPr lang="en-US" sz="6000" b="1" dirty="0">
                <a:solidFill>
                  <a:srgbClr val="00B0F0"/>
                </a:solidFill>
                <a:latin typeface="Lucida Handwriting" panose="03010101010101010101" pitchFamily="66" charset="0"/>
              </a:rPr>
              <a:t>a</a:t>
            </a:r>
            <a:r>
              <a:rPr lang="en-US" sz="6000" b="1" dirty="0">
                <a:solidFill>
                  <a:srgbClr val="00B050"/>
                </a:solidFill>
                <a:latin typeface="Lucida Handwriting" panose="03010101010101010101" pitchFamily="66" charset="0"/>
              </a:rPr>
              <a:t>i</a:t>
            </a:r>
            <a:r>
              <a:rPr lang="en-US" sz="6000" b="1" dirty="0">
                <a:solidFill>
                  <a:srgbClr val="FFFF09"/>
                </a:solidFill>
                <a:latin typeface="Lucida Handwriting" panose="03010101010101010101" pitchFamily="66" charset="0"/>
              </a:rPr>
              <a:t>n </a:t>
            </a:r>
            <a:r>
              <a:rPr lang="en-US" sz="6000" b="1" dirty="0">
                <a:solidFill>
                  <a:srgbClr val="FF3300"/>
                </a:solidFill>
                <a:latin typeface="Lucida Handwriting" panose="03010101010101010101" pitchFamily="66" charset="0"/>
              </a:rPr>
              <a:t>S</a:t>
            </a:r>
            <a:r>
              <a:rPr lang="en-US" sz="6000" b="1" dirty="0">
                <a:solidFill>
                  <a:srgbClr val="FF6600"/>
                </a:solidFill>
                <a:latin typeface="Lucida Handwriting" panose="03010101010101010101" pitchFamily="66" charset="0"/>
              </a:rPr>
              <a:t>t</a:t>
            </a:r>
            <a:r>
              <a:rPr lang="en-US" sz="6000" b="1" dirty="0">
                <a:solidFill>
                  <a:srgbClr val="7030A0"/>
                </a:solidFill>
                <a:latin typeface="Lucida Handwriting" panose="03010101010101010101" pitchFamily="66" charset="0"/>
              </a:rPr>
              <a:t>o</a:t>
            </a:r>
            <a:r>
              <a:rPr lang="en-US" sz="6000" b="1" dirty="0">
                <a:solidFill>
                  <a:srgbClr val="002060"/>
                </a:solidFill>
                <a:latin typeface="Lucida Handwriting" panose="03010101010101010101" pitchFamily="66" charset="0"/>
              </a:rPr>
              <a:t>r</a:t>
            </a:r>
            <a:r>
              <a:rPr lang="en-US" sz="6000" b="1" dirty="0">
                <a:solidFill>
                  <a:srgbClr val="00B0F0"/>
                </a:solidFill>
                <a:latin typeface="Lucida Handwriting" panose="03010101010101010101" pitchFamily="66" charset="0"/>
              </a:rPr>
              <a:t>m</a:t>
            </a:r>
            <a:r>
              <a:rPr lang="en-US" sz="6000" b="1" dirty="0">
                <a:solidFill>
                  <a:srgbClr val="00B050"/>
                </a:solidFill>
                <a:latin typeface="Lucida Handwriting" panose="03010101010101010101" pitchFamily="66" charset="0"/>
              </a:rPr>
              <a:t>i</a:t>
            </a:r>
            <a:r>
              <a:rPr lang="en-US" sz="6000" b="1" dirty="0">
                <a:solidFill>
                  <a:srgbClr val="FFFF09"/>
                </a:solidFill>
                <a:latin typeface="Lucida Handwriting" panose="03010101010101010101" pitchFamily="66" charset="0"/>
              </a:rPr>
              <a:t>n</a:t>
            </a:r>
            <a:r>
              <a:rPr lang="en-US" sz="6000" b="1" dirty="0">
                <a:solidFill>
                  <a:srgbClr val="FF6600"/>
                </a:solidFill>
                <a:latin typeface="Lucida Handwriting" panose="03010101010101010101" pitchFamily="66" charset="0"/>
              </a:rPr>
              <a:t>g</a:t>
            </a:r>
            <a:endParaRPr lang="en-IN" sz="6000" dirty="0">
              <a:solidFill>
                <a:srgbClr val="FF6600"/>
              </a:solidFill>
              <a:latin typeface="Lucida Handwriting" panose="03010101010101010101" pitchFamily="66" charset="0"/>
            </a:endParaRPr>
          </a:p>
        </p:txBody>
      </p:sp>
      <p:pic>
        <p:nvPicPr>
          <p:cNvPr id="8" name="Picture 7">
            <a:extLst>
              <a:ext uri="{FF2B5EF4-FFF2-40B4-BE49-F238E27FC236}">
                <a16:creationId xmlns:a16="http://schemas.microsoft.com/office/drawing/2014/main" id="{3ECD379D-7CAD-4D0E-73E6-42BAE461869B}"/>
              </a:ext>
            </a:extLst>
          </p:cNvPr>
          <p:cNvPicPr>
            <a:picLocks noChangeAspect="1"/>
          </p:cNvPicPr>
          <p:nvPr/>
        </p:nvPicPr>
        <p:blipFill rotWithShape="1">
          <a:blip r:embed="rId2">
            <a:extLst>
              <a:ext uri="{28A0092B-C50C-407E-A947-70E740481C1C}">
                <a14:useLocalDpi xmlns:a14="http://schemas.microsoft.com/office/drawing/2010/main" val="0"/>
              </a:ext>
            </a:extLst>
          </a:blip>
          <a:srcRect l="6129" b="25893"/>
          <a:stretch/>
        </p:blipFill>
        <p:spPr>
          <a:xfrm>
            <a:off x="9753600" y="180915"/>
            <a:ext cx="1600200" cy="931069"/>
          </a:xfrm>
          <a:prstGeom prst="rect">
            <a:avLst/>
          </a:prstGeom>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2171056"/>
            <a:ext cx="10058400" cy="3046988"/>
          </a:xfrm>
          <a:prstGeom prst="rect">
            <a:avLst/>
          </a:prstGeom>
          <a:noFill/>
        </p:spPr>
        <p:txBody>
          <a:bodyPr wrap="square" rtlCol="0">
            <a:spAutoFit/>
          </a:bodyPr>
          <a:lstStyle/>
          <a:p>
            <a:pPr algn="just"/>
            <a:r>
              <a:rPr lang="en-US" sz="3200" dirty="0"/>
              <a:t>A script/story for a movie may be based on a Book written by a member in practice. However, merely writing a script/story for a movie would not fall within the general permission provided under the Appendix (9) to CA Regulations. Such a member would require prior and specific permission of the Council in this regard.</a:t>
            </a:r>
            <a:endParaRPr lang="en-IN" sz="3200" dirty="0"/>
          </a:p>
        </p:txBody>
      </p:sp>
      <p:sp>
        <p:nvSpPr>
          <p:cNvPr id="7" name="Title 4">
            <a:extLst>
              <a:ext uri="{FF2B5EF4-FFF2-40B4-BE49-F238E27FC236}">
                <a16:creationId xmlns:a16="http://schemas.microsoft.com/office/drawing/2014/main" id="{FB118C87-9168-0BD0-9A5F-A3F8E43959F8}"/>
              </a:ext>
            </a:extLst>
          </p:cNvPr>
          <p:cNvSpPr>
            <a:spLocks noGrp="1"/>
          </p:cNvSpPr>
          <p:nvPr>
            <p:ph type="title"/>
          </p:nvPr>
        </p:nvSpPr>
        <p:spPr>
          <a:xfrm>
            <a:off x="609600" y="58369"/>
            <a:ext cx="11277600" cy="531353"/>
          </a:xfrm>
        </p:spPr>
        <p:txBody>
          <a:bodyPr>
            <a:noAutofit/>
          </a:bodyPr>
          <a:lstStyle/>
          <a:p>
            <a:pPr algn="just"/>
            <a:r>
              <a:rPr lang="en-US" sz="4000" b="1" dirty="0">
                <a:solidFill>
                  <a:schemeClr val="bg1"/>
                </a:solidFill>
              </a:rPr>
              <a:t>Brain Storming</a:t>
            </a:r>
            <a:endParaRPr lang="en-IN" sz="4000" dirty="0">
              <a:solidFill>
                <a:schemeClr val="bg1"/>
              </a:solidFill>
            </a:endParaRPr>
          </a:p>
        </p:txBody>
      </p:sp>
      <p:sp>
        <p:nvSpPr>
          <p:cNvPr id="2" name="Title 4">
            <a:extLst>
              <a:ext uri="{FF2B5EF4-FFF2-40B4-BE49-F238E27FC236}">
                <a16:creationId xmlns:a16="http://schemas.microsoft.com/office/drawing/2014/main" id="{609B81AC-F938-00A1-1445-A05C6E3E93F4}"/>
              </a:ext>
            </a:extLst>
          </p:cNvPr>
          <p:cNvSpPr txBox="1">
            <a:spLocks/>
          </p:cNvSpPr>
          <p:nvPr/>
        </p:nvSpPr>
        <p:spPr>
          <a:xfrm>
            <a:off x="1093305" y="190854"/>
            <a:ext cx="8991600" cy="87594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just"/>
            <a:r>
              <a:rPr lang="en-US" sz="6000" b="1">
                <a:solidFill>
                  <a:srgbClr val="7030A0"/>
                </a:solidFill>
                <a:latin typeface="Lucida Handwriting" panose="03010101010101010101" pitchFamily="66" charset="0"/>
              </a:rPr>
              <a:t>B</a:t>
            </a:r>
            <a:r>
              <a:rPr lang="en-US" sz="6000" b="1">
                <a:solidFill>
                  <a:srgbClr val="002060"/>
                </a:solidFill>
                <a:latin typeface="Lucida Handwriting" panose="03010101010101010101" pitchFamily="66" charset="0"/>
              </a:rPr>
              <a:t>r</a:t>
            </a:r>
            <a:r>
              <a:rPr lang="en-US" sz="6000" b="1">
                <a:solidFill>
                  <a:srgbClr val="00B0F0"/>
                </a:solidFill>
                <a:latin typeface="Lucida Handwriting" panose="03010101010101010101" pitchFamily="66" charset="0"/>
              </a:rPr>
              <a:t>a</a:t>
            </a:r>
            <a:r>
              <a:rPr lang="en-US" sz="6000" b="1">
                <a:solidFill>
                  <a:srgbClr val="00B050"/>
                </a:solidFill>
                <a:latin typeface="Lucida Handwriting" panose="03010101010101010101" pitchFamily="66" charset="0"/>
              </a:rPr>
              <a:t>i</a:t>
            </a:r>
            <a:r>
              <a:rPr lang="en-US" sz="6000" b="1">
                <a:solidFill>
                  <a:srgbClr val="FFFF09"/>
                </a:solidFill>
                <a:latin typeface="Lucida Handwriting" panose="03010101010101010101" pitchFamily="66" charset="0"/>
              </a:rPr>
              <a:t>n </a:t>
            </a:r>
            <a:r>
              <a:rPr lang="en-US" sz="6000" b="1">
                <a:solidFill>
                  <a:srgbClr val="FF3300"/>
                </a:solidFill>
                <a:latin typeface="Lucida Handwriting" panose="03010101010101010101" pitchFamily="66" charset="0"/>
              </a:rPr>
              <a:t>S</a:t>
            </a:r>
            <a:r>
              <a:rPr lang="en-US" sz="6000" b="1">
                <a:solidFill>
                  <a:srgbClr val="FF6600"/>
                </a:solidFill>
                <a:latin typeface="Lucida Handwriting" panose="03010101010101010101" pitchFamily="66" charset="0"/>
              </a:rPr>
              <a:t>t</a:t>
            </a:r>
            <a:r>
              <a:rPr lang="en-US" sz="6000" b="1">
                <a:solidFill>
                  <a:srgbClr val="7030A0"/>
                </a:solidFill>
                <a:latin typeface="Lucida Handwriting" panose="03010101010101010101" pitchFamily="66" charset="0"/>
              </a:rPr>
              <a:t>o</a:t>
            </a:r>
            <a:r>
              <a:rPr lang="en-US" sz="6000" b="1">
                <a:solidFill>
                  <a:srgbClr val="002060"/>
                </a:solidFill>
                <a:latin typeface="Lucida Handwriting" panose="03010101010101010101" pitchFamily="66" charset="0"/>
              </a:rPr>
              <a:t>r</a:t>
            </a:r>
            <a:r>
              <a:rPr lang="en-US" sz="6000" b="1">
                <a:solidFill>
                  <a:srgbClr val="00B0F0"/>
                </a:solidFill>
                <a:latin typeface="Lucida Handwriting" panose="03010101010101010101" pitchFamily="66" charset="0"/>
              </a:rPr>
              <a:t>m</a:t>
            </a:r>
            <a:r>
              <a:rPr lang="en-US" sz="6000" b="1">
                <a:solidFill>
                  <a:srgbClr val="00B050"/>
                </a:solidFill>
                <a:latin typeface="Lucida Handwriting" panose="03010101010101010101" pitchFamily="66" charset="0"/>
              </a:rPr>
              <a:t>i</a:t>
            </a:r>
            <a:r>
              <a:rPr lang="en-US" sz="6000" b="1">
                <a:solidFill>
                  <a:srgbClr val="FFFF09"/>
                </a:solidFill>
                <a:latin typeface="Lucida Handwriting" panose="03010101010101010101" pitchFamily="66" charset="0"/>
              </a:rPr>
              <a:t>n</a:t>
            </a:r>
            <a:r>
              <a:rPr lang="en-US" sz="6000" b="1">
                <a:solidFill>
                  <a:srgbClr val="FF6600"/>
                </a:solidFill>
                <a:latin typeface="Lucida Handwriting" panose="03010101010101010101" pitchFamily="66" charset="0"/>
              </a:rPr>
              <a:t>g</a:t>
            </a:r>
            <a:endParaRPr lang="en-IN" sz="6000" dirty="0">
              <a:solidFill>
                <a:srgbClr val="FF6600"/>
              </a:solidFill>
              <a:latin typeface="Lucida Handwriting" panose="03010101010101010101" pitchFamily="66" charset="0"/>
            </a:endParaRPr>
          </a:p>
        </p:txBody>
      </p:sp>
      <p:pic>
        <p:nvPicPr>
          <p:cNvPr id="3" name="Picture 2">
            <a:extLst>
              <a:ext uri="{FF2B5EF4-FFF2-40B4-BE49-F238E27FC236}">
                <a16:creationId xmlns:a16="http://schemas.microsoft.com/office/drawing/2014/main" id="{B56D542C-44AF-5A6C-B2C8-C41035F929E1}"/>
              </a:ext>
            </a:extLst>
          </p:cNvPr>
          <p:cNvPicPr>
            <a:picLocks noChangeAspect="1"/>
          </p:cNvPicPr>
          <p:nvPr/>
        </p:nvPicPr>
        <p:blipFill rotWithShape="1">
          <a:blip r:embed="rId2">
            <a:extLst>
              <a:ext uri="{28A0092B-C50C-407E-A947-70E740481C1C}">
                <a14:useLocalDpi xmlns:a14="http://schemas.microsoft.com/office/drawing/2010/main" val="0"/>
              </a:ext>
            </a:extLst>
          </a:blip>
          <a:srcRect l="6129" b="25893"/>
          <a:stretch/>
        </p:blipFill>
        <p:spPr>
          <a:xfrm>
            <a:off x="9753600" y="180915"/>
            <a:ext cx="1600200" cy="931069"/>
          </a:xfrm>
          <a:prstGeom prst="rect">
            <a:avLst/>
          </a:prstGeom>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3" name="Rectangle 12"/>
          <p:cNvSpPr>
            <a:spLocks noGrp="1" noRot="1" noChangeAspect="1" noMove="1" noResize="1" noEditPoints="1" noAdjustHandles="1" noChangeArrowheads="1" noChangeShapeType="1" noTextEdit="1"/>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cxnSp>
        <p:nvCxnSpPr>
          <p:cNvPr id="15" name="Straight Connector 14"/>
          <p:cNvCxnSpPr>
            <a:cxnSpLocks noGrp="1" noRot="1" noChangeAspect="1" noMove="1" noResize="1" noEditPoints="1" noAdjustHandles="1" noChangeArrowheads="1" noChangeShapeType="1"/>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a:spLocks noGrp="1" noRot="1" noChangeAspect="1" noMove="1" noResize="1" noEditPoints="1" noAdjustHandles="1" noChangeArrowheads="1" noChangeShapeType="1" noTextEdit="1"/>
          </p:cNvSpPr>
          <p:nvPr/>
        </p:nvSpPr>
        <p:spPr bwMode="white">
          <a:xfrm>
            <a:off x="0"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21" name="Rectangle 20"/>
          <p:cNvSpPr>
            <a:spLocks noGrp="1" noRot="1" noChangeAspect="1" noMove="1" noResize="1" noEditPoints="1" noAdjustHandles="1" noChangeArrowheads="1" noChangeShapeType="1" noTextEdit="1"/>
          </p:cNvSpPr>
          <p:nvPr/>
        </p:nvSpPr>
        <p:spPr>
          <a:xfrm>
            <a:off x="458473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pic>
        <p:nvPicPr>
          <p:cNvPr id="5" name="Picture 4">
            <a:extLst>
              <a:ext uri="{FF2B5EF4-FFF2-40B4-BE49-F238E27FC236}">
                <a16:creationId xmlns:a16="http://schemas.microsoft.com/office/drawing/2014/main" id="{50FD084F-018F-D069-4C72-B5AE26EDFA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Disciplinary Proceedings</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90600"/>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6" name="Rectangle 5">
            <a:extLst>
              <a:ext uri="{FF2B5EF4-FFF2-40B4-BE49-F238E27FC236}">
                <a16:creationId xmlns:a16="http://schemas.microsoft.com/office/drawing/2014/main" id="{6E6A127A-4DD8-7A9B-411B-4CD9B4B78D76}"/>
              </a:ext>
            </a:extLst>
          </p:cNvPr>
          <p:cNvSpPr/>
          <p:nvPr/>
        </p:nvSpPr>
        <p:spPr>
          <a:xfrm>
            <a:off x="831051" y="1520232"/>
            <a:ext cx="10751349" cy="2462213"/>
          </a:xfrm>
          <a:prstGeom prst="rect">
            <a:avLst/>
          </a:prstGeom>
        </p:spPr>
        <p:txBody>
          <a:bodyPr wrap="square">
            <a:spAutoFit/>
          </a:bodyPr>
          <a:lstStyle/>
          <a:p>
            <a:pPr marL="457200" indent="-457200">
              <a:spcAft>
                <a:spcPts val="1200"/>
              </a:spcAft>
              <a:buFont typeface="Wingdings" pitchFamily="2" charset="2"/>
              <a:buChar char="v"/>
            </a:pPr>
            <a:r>
              <a:rPr lang="en-IN" sz="2900" b="1" dirty="0">
                <a:solidFill>
                  <a:schemeClr val="bg1"/>
                </a:solidFill>
              </a:rPr>
              <a:t>Appellate Authority</a:t>
            </a:r>
            <a:endParaRPr lang="en-US" sz="2900" dirty="0">
              <a:solidFill>
                <a:schemeClr val="bg1"/>
              </a:solidFill>
            </a:endParaRPr>
          </a:p>
          <a:p>
            <a:pPr marL="860425" indent="-396875" algn="just">
              <a:spcAft>
                <a:spcPts val="1800"/>
              </a:spcAft>
              <a:buFont typeface="Arial" pitchFamily="34" charset="0"/>
              <a:buChar char="•"/>
            </a:pPr>
            <a:r>
              <a:rPr lang="en-IN" sz="2750" dirty="0">
                <a:solidFill>
                  <a:schemeClr val="bg1"/>
                </a:solidFill>
              </a:rPr>
              <a:t>Any member of the Institute aggrieved of an order of the Board of Discipline or the Disciplinary Committee may prefer an appeal to the Appellate Authority within 90 days from the date of communication of the order. </a:t>
            </a:r>
            <a:endParaRPr lang="en-US" sz="2750" dirty="0">
              <a:solidFill>
                <a:schemeClr val="bg1"/>
              </a:solidFill>
            </a:endParaRPr>
          </a:p>
        </p:txBody>
      </p:sp>
    </p:spTree>
    <p:extLst>
      <p:ext uri="{BB962C8B-B14F-4D97-AF65-F5344CB8AC3E}">
        <p14:creationId xmlns:p14="http://schemas.microsoft.com/office/powerpoint/2010/main" val="1736517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Disciplinary Proceedings</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55600" y="960115"/>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2" name="Rectangle 1">
            <a:extLst>
              <a:ext uri="{FF2B5EF4-FFF2-40B4-BE49-F238E27FC236}">
                <a16:creationId xmlns:a16="http://schemas.microsoft.com/office/drawing/2014/main" id="{4203255D-7A8F-14B9-2AF1-EEEBAC7BBDA5}"/>
              </a:ext>
            </a:extLst>
          </p:cNvPr>
          <p:cNvSpPr/>
          <p:nvPr/>
        </p:nvSpPr>
        <p:spPr>
          <a:xfrm>
            <a:off x="838200" y="1274568"/>
            <a:ext cx="10668000" cy="5139869"/>
          </a:xfrm>
          <a:prstGeom prst="rect">
            <a:avLst/>
          </a:prstGeom>
        </p:spPr>
        <p:txBody>
          <a:bodyPr wrap="square">
            <a:spAutoFit/>
          </a:bodyPr>
          <a:lstStyle/>
          <a:p>
            <a:pPr marL="457200" indent="-457200">
              <a:spcAft>
                <a:spcPts val="1200"/>
              </a:spcAft>
              <a:buFont typeface="Wingdings" pitchFamily="2" charset="2"/>
              <a:buChar char="v"/>
            </a:pPr>
            <a:r>
              <a:rPr lang="en-IN" sz="2900" b="1" dirty="0">
                <a:solidFill>
                  <a:schemeClr val="bg1"/>
                </a:solidFill>
              </a:rPr>
              <a:t>Appellate Authority</a:t>
            </a:r>
            <a:endParaRPr lang="en-US" sz="2900" dirty="0">
              <a:solidFill>
                <a:schemeClr val="bg1"/>
              </a:solidFill>
            </a:endParaRPr>
          </a:p>
          <a:p>
            <a:pPr marL="860425" indent="-396875" algn="just">
              <a:spcAft>
                <a:spcPts val="1800"/>
              </a:spcAft>
              <a:buFont typeface="Arial" pitchFamily="34" charset="0"/>
              <a:buChar char="•"/>
            </a:pPr>
            <a:r>
              <a:rPr lang="en-IN" sz="2800" dirty="0">
                <a:solidFill>
                  <a:schemeClr val="bg1"/>
                </a:solidFill>
              </a:rPr>
              <a:t>Appellate Authority while hearing an appeal against the order, has the power to </a:t>
            </a:r>
          </a:p>
          <a:p>
            <a:pPr marL="1377950" indent="-517525" algn="just">
              <a:spcAft>
                <a:spcPts val="600"/>
              </a:spcAft>
              <a:buFont typeface="Wingdings" pitchFamily="2" charset="2"/>
              <a:buChar char="ü"/>
            </a:pPr>
            <a:r>
              <a:rPr lang="en-IN" sz="2750" dirty="0">
                <a:solidFill>
                  <a:schemeClr val="bg1"/>
                </a:solidFill>
              </a:rPr>
              <a:t>Confirm, modify or set aside the order.</a:t>
            </a:r>
          </a:p>
          <a:p>
            <a:pPr marL="1377950" indent="-517525" algn="just">
              <a:spcAft>
                <a:spcPts val="600"/>
              </a:spcAft>
              <a:buFont typeface="Wingdings" pitchFamily="2" charset="2"/>
              <a:buChar char="ü"/>
            </a:pPr>
            <a:r>
              <a:rPr lang="en-IN" sz="2750" dirty="0">
                <a:solidFill>
                  <a:schemeClr val="bg1"/>
                </a:solidFill>
              </a:rPr>
              <a:t>Impose any penalty or set aside, reduce or enhance the penalty imposed by the order.</a:t>
            </a:r>
          </a:p>
          <a:p>
            <a:pPr marL="1377950" indent="-517525" algn="just">
              <a:spcAft>
                <a:spcPts val="600"/>
              </a:spcAft>
              <a:buFont typeface="Wingdings" pitchFamily="2" charset="2"/>
              <a:buChar char="ü"/>
            </a:pPr>
            <a:r>
              <a:rPr lang="en-IN" sz="2750" dirty="0">
                <a:solidFill>
                  <a:schemeClr val="bg1"/>
                </a:solidFill>
              </a:rPr>
              <a:t>Remit the case to the Board of Discipline or Disciplinary Committee for further enquiry.</a:t>
            </a:r>
          </a:p>
          <a:p>
            <a:pPr marL="1377950" indent="-517525" algn="just">
              <a:spcAft>
                <a:spcPts val="600"/>
              </a:spcAft>
              <a:buFont typeface="Wingdings" pitchFamily="2" charset="2"/>
              <a:buChar char="ü"/>
            </a:pPr>
            <a:r>
              <a:rPr lang="en-IN" sz="2750" dirty="0">
                <a:solidFill>
                  <a:schemeClr val="bg1"/>
                </a:solidFill>
              </a:rPr>
              <a:t>Pass such other order as the authority thinks fit.</a:t>
            </a:r>
          </a:p>
          <a:p>
            <a:pPr marL="860425" algn="just">
              <a:spcAft>
                <a:spcPts val="600"/>
              </a:spcAft>
            </a:pPr>
            <a:endParaRPr lang="en-US" sz="2700" dirty="0">
              <a:solidFill>
                <a:schemeClr val="bg1"/>
              </a:solidFill>
            </a:endParaRPr>
          </a:p>
        </p:txBody>
      </p:sp>
    </p:spTree>
    <p:extLst>
      <p:ext uri="{BB962C8B-B14F-4D97-AF65-F5344CB8AC3E}">
        <p14:creationId xmlns:p14="http://schemas.microsoft.com/office/powerpoint/2010/main" val="155560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p:cNvGrpSpPr/>
          <p:nvPr/>
        </p:nvGrpSpPr>
        <p:grpSpPr>
          <a:xfrm>
            <a:off x="1143000" y="1371600"/>
            <a:ext cx="10006621" cy="4267200"/>
            <a:chOff x="1950882" y="2062773"/>
            <a:chExt cx="8287884" cy="3317356"/>
          </a:xfrm>
        </p:grpSpPr>
        <p:sp>
          <p:nvSpPr>
            <p:cNvPr id="3" name="Freeform 2"/>
            <p:cNvSpPr/>
            <p:nvPr/>
          </p:nvSpPr>
          <p:spPr>
            <a:xfrm>
              <a:off x="1950882" y="2062773"/>
              <a:ext cx="2752669" cy="1651601"/>
            </a:xfrm>
            <a:custGeom>
              <a:avLst/>
              <a:gdLst>
                <a:gd name="connsiteX0" fmla="*/ 0 w 2752669"/>
                <a:gd name="connsiteY0" fmla="*/ 0 h 1651601"/>
                <a:gd name="connsiteX1" fmla="*/ 2752669 w 2752669"/>
                <a:gd name="connsiteY1" fmla="*/ 0 h 1651601"/>
                <a:gd name="connsiteX2" fmla="*/ 2752669 w 2752669"/>
                <a:gd name="connsiteY2" fmla="*/ 1651601 h 1651601"/>
                <a:gd name="connsiteX3" fmla="*/ 0 w 2752669"/>
                <a:gd name="connsiteY3" fmla="*/ 1651601 h 1651601"/>
                <a:gd name="connsiteX4" fmla="*/ 0 w 2752669"/>
                <a:gd name="connsiteY4" fmla="*/ 0 h 1651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669" h="1651601">
                  <a:moveTo>
                    <a:pt x="0" y="0"/>
                  </a:moveTo>
                  <a:lnTo>
                    <a:pt x="2752669" y="0"/>
                  </a:lnTo>
                  <a:lnTo>
                    <a:pt x="2752669" y="1651601"/>
                  </a:lnTo>
                  <a:lnTo>
                    <a:pt x="0" y="165160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2000" kern="1200" dirty="0"/>
                <a:t>Code of Ethics, 2009 had parts - “A” &amp; “B”..</a:t>
              </a:r>
            </a:p>
          </p:txBody>
        </p:sp>
        <p:sp>
          <p:nvSpPr>
            <p:cNvPr id="4" name="Freeform 3"/>
            <p:cNvSpPr/>
            <p:nvPr/>
          </p:nvSpPr>
          <p:spPr>
            <a:xfrm>
              <a:off x="4719665" y="2063163"/>
              <a:ext cx="2752669" cy="1651601"/>
            </a:xfrm>
            <a:custGeom>
              <a:avLst/>
              <a:gdLst>
                <a:gd name="connsiteX0" fmla="*/ 0 w 2752669"/>
                <a:gd name="connsiteY0" fmla="*/ 0 h 1651601"/>
                <a:gd name="connsiteX1" fmla="*/ 2752669 w 2752669"/>
                <a:gd name="connsiteY1" fmla="*/ 0 h 1651601"/>
                <a:gd name="connsiteX2" fmla="*/ 2752669 w 2752669"/>
                <a:gd name="connsiteY2" fmla="*/ 1651601 h 1651601"/>
                <a:gd name="connsiteX3" fmla="*/ 0 w 2752669"/>
                <a:gd name="connsiteY3" fmla="*/ 1651601 h 1651601"/>
                <a:gd name="connsiteX4" fmla="*/ 0 w 2752669"/>
                <a:gd name="connsiteY4" fmla="*/ 0 h 1651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669" h="1651601">
                  <a:moveTo>
                    <a:pt x="0" y="0"/>
                  </a:moveTo>
                  <a:lnTo>
                    <a:pt x="2752669" y="0"/>
                  </a:lnTo>
                  <a:lnTo>
                    <a:pt x="2752669" y="1651601"/>
                  </a:lnTo>
                  <a:lnTo>
                    <a:pt x="0" y="1651601"/>
                  </a:lnTo>
                  <a:lnTo>
                    <a:pt x="0" y="0"/>
                  </a:lnTo>
                  <a:close/>
                </a:path>
              </a:pathLst>
            </a:custGeom>
          </p:spPr>
          <p:style>
            <a:lnRef idx="2">
              <a:schemeClr val="lt1">
                <a:hueOff val="0"/>
                <a:satOff val="0"/>
                <a:lumOff val="0"/>
                <a:alphaOff val="0"/>
              </a:schemeClr>
            </a:lnRef>
            <a:fillRef idx="1">
              <a:schemeClr val="accent2">
                <a:hueOff val="7808"/>
                <a:satOff val="-5375"/>
                <a:lumOff val="-1373"/>
                <a:alphaOff val="0"/>
              </a:schemeClr>
            </a:fillRef>
            <a:effectRef idx="0">
              <a:schemeClr val="accent2">
                <a:hueOff val="7808"/>
                <a:satOff val="-5375"/>
                <a:lumOff val="-1373"/>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2000" kern="1200" dirty="0"/>
                <a:t>“Part-A” was based on IESBA Code </a:t>
              </a:r>
            </a:p>
            <a:p>
              <a:pPr lvl="0" algn="ctr" defTabSz="800100">
                <a:lnSpc>
                  <a:spcPct val="90000"/>
                </a:lnSpc>
                <a:spcBef>
                  <a:spcPct val="0"/>
                </a:spcBef>
                <a:spcAft>
                  <a:spcPct val="35000"/>
                </a:spcAft>
              </a:pPr>
              <a:r>
                <a:rPr lang="en-US" sz="2000" kern="1200" dirty="0"/>
                <a:t>“Part-B” was based on domestic provisions governing members.</a:t>
              </a:r>
            </a:p>
          </p:txBody>
        </p:sp>
        <p:sp>
          <p:nvSpPr>
            <p:cNvPr id="5" name="Freeform 4"/>
            <p:cNvSpPr/>
            <p:nvPr/>
          </p:nvSpPr>
          <p:spPr>
            <a:xfrm>
              <a:off x="7486097" y="2063163"/>
              <a:ext cx="2752669" cy="1651601"/>
            </a:xfrm>
            <a:custGeom>
              <a:avLst/>
              <a:gdLst>
                <a:gd name="connsiteX0" fmla="*/ 0 w 2752669"/>
                <a:gd name="connsiteY0" fmla="*/ 0 h 1651601"/>
                <a:gd name="connsiteX1" fmla="*/ 2752669 w 2752669"/>
                <a:gd name="connsiteY1" fmla="*/ 0 h 1651601"/>
                <a:gd name="connsiteX2" fmla="*/ 2752669 w 2752669"/>
                <a:gd name="connsiteY2" fmla="*/ 1651601 h 1651601"/>
                <a:gd name="connsiteX3" fmla="*/ 0 w 2752669"/>
                <a:gd name="connsiteY3" fmla="*/ 1651601 h 1651601"/>
                <a:gd name="connsiteX4" fmla="*/ 0 w 2752669"/>
                <a:gd name="connsiteY4" fmla="*/ 0 h 1651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669" h="1651601">
                  <a:moveTo>
                    <a:pt x="0" y="0"/>
                  </a:moveTo>
                  <a:lnTo>
                    <a:pt x="2752669" y="0"/>
                  </a:lnTo>
                  <a:lnTo>
                    <a:pt x="2752669" y="1651601"/>
                  </a:lnTo>
                  <a:lnTo>
                    <a:pt x="0" y="1651601"/>
                  </a:lnTo>
                  <a:lnTo>
                    <a:pt x="0" y="0"/>
                  </a:lnTo>
                  <a:close/>
                </a:path>
              </a:pathLst>
            </a:custGeom>
          </p:spPr>
          <p:style>
            <a:lnRef idx="2">
              <a:schemeClr val="lt1">
                <a:hueOff val="0"/>
                <a:satOff val="0"/>
                <a:lumOff val="0"/>
                <a:alphaOff val="0"/>
              </a:schemeClr>
            </a:lnRef>
            <a:fillRef idx="1">
              <a:schemeClr val="accent2">
                <a:hueOff val="15615"/>
                <a:satOff val="-10750"/>
                <a:lumOff val="-2745"/>
                <a:alphaOff val="0"/>
              </a:schemeClr>
            </a:fillRef>
            <a:effectRef idx="0">
              <a:schemeClr val="accent2">
                <a:hueOff val="15615"/>
                <a:satOff val="-10750"/>
                <a:lumOff val="-2745"/>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2000" kern="1200" dirty="0"/>
                <a:t>Code of Ethics,  2019 or Volume - I - (revised counterpart of Part-A) - based on IESBA Code of Ethics, 2018 - Effective from 01.07.2020.</a:t>
              </a:r>
            </a:p>
          </p:txBody>
        </p:sp>
        <p:sp>
          <p:nvSpPr>
            <p:cNvPr id="7" name="Freeform 6"/>
            <p:cNvSpPr/>
            <p:nvPr/>
          </p:nvSpPr>
          <p:spPr>
            <a:xfrm>
              <a:off x="1950882" y="3726684"/>
              <a:ext cx="2752669" cy="1651601"/>
            </a:xfrm>
            <a:custGeom>
              <a:avLst/>
              <a:gdLst>
                <a:gd name="connsiteX0" fmla="*/ 0 w 2752669"/>
                <a:gd name="connsiteY0" fmla="*/ 0 h 1651601"/>
                <a:gd name="connsiteX1" fmla="*/ 2752669 w 2752669"/>
                <a:gd name="connsiteY1" fmla="*/ 0 h 1651601"/>
                <a:gd name="connsiteX2" fmla="*/ 2752669 w 2752669"/>
                <a:gd name="connsiteY2" fmla="*/ 1651601 h 1651601"/>
                <a:gd name="connsiteX3" fmla="*/ 0 w 2752669"/>
                <a:gd name="connsiteY3" fmla="*/ 1651601 h 1651601"/>
                <a:gd name="connsiteX4" fmla="*/ 0 w 2752669"/>
                <a:gd name="connsiteY4" fmla="*/ 0 h 1651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669" h="1651601">
                  <a:moveTo>
                    <a:pt x="0" y="0"/>
                  </a:moveTo>
                  <a:lnTo>
                    <a:pt x="2752669" y="0"/>
                  </a:lnTo>
                  <a:lnTo>
                    <a:pt x="2752669" y="1651601"/>
                  </a:lnTo>
                  <a:lnTo>
                    <a:pt x="0" y="1651601"/>
                  </a:lnTo>
                  <a:lnTo>
                    <a:pt x="0" y="0"/>
                  </a:lnTo>
                  <a:close/>
                </a:path>
              </a:pathLst>
            </a:custGeom>
          </p:spPr>
          <p:style>
            <a:lnRef idx="2">
              <a:schemeClr val="lt1">
                <a:hueOff val="0"/>
                <a:satOff val="0"/>
                <a:lumOff val="0"/>
                <a:alphaOff val="0"/>
              </a:schemeClr>
            </a:lnRef>
            <a:fillRef idx="1">
              <a:schemeClr val="accent2">
                <a:hueOff val="23423"/>
                <a:satOff val="-16126"/>
                <a:lumOff val="-4118"/>
                <a:alphaOff val="0"/>
              </a:schemeClr>
            </a:fillRef>
            <a:effectRef idx="0">
              <a:schemeClr val="accent2">
                <a:hueOff val="23423"/>
                <a:satOff val="-16126"/>
                <a:lumOff val="-4118"/>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2000" kern="1200" dirty="0"/>
                <a:t>Code of Ethics Volume - II - (revised counterpart of Part-B) - Effective from 01.07.2020.</a:t>
              </a:r>
            </a:p>
          </p:txBody>
        </p:sp>
        <p:sp>
          <p:nvSpPr>
            <p:cNvPr id="9" name="Freeform 8"/>
            <p:cNvSpPr/>
            <p:nvPr/>
          </p:nvSpPr>
          <p:spPr>
            <a:xfrm>
              <a:off x="4719665" y="3728528"/>
              <a:ext cx="2752669" cy="1651601"/>
            </a:xfrm>
            <a:custGeom>
              <a:avLst/>
              <a:gdLst>
                <a:gd name="connsiteX0" fmla="*/ 0 w 2752669"/>
                <a:gd name="connsiteY0" fmla="*/ 0 h 1651601"/>
                <a:gd name="connsiteX1" fmla="*/ 2752669 w 2752669"/>
                <a:gd name="connsiteY1" fmla="*/ 0 h 1651601"/>
                <a:gd name="connsiteX2" fmla="*/ 2752669 w 2752669"/>
                <a:gd name="connsiteY2" fmla="*/ 1651601 h 1651601"/>
                <a:gd name="connsiteX3" fmla="*/ 0 w 2752669"/>
                <a:gd name="connsiteY3" fmla="*/ 1651601 h 1651601"/>
                <a:gd name="connsiteX4" fmla="*/ 0 w 2752669"/>
                <a:gd name="connsiteY4" fmla="*/ 0 h 1651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669" h="1651601">
                  <a:moveTo>
                    <a:pt x="0" y="0"/>
                  </a:moveTo>
                  <a:lnTo>
                    <a:pt x="2752669" y="0"/>
                  </a:lnTo>
                  <a:lnTo>
                    <a:pt x="2752669" y="1651601"/>
                  </a:lnTo>
                  <a:lnTo>
                    <a:pt x="0" y="1651601"/>
                  </a:lnTo>
                  <a:lnTo>
                    <a:pt x="0" y="0"/>
                  </a:lnTo>
                  <a:close/>
                </a:path>
              </a:pathLst>
            </a:custGeom>
          </p:spPr>
          <p:style>
            <a:lnRef idx="2">
              <a:schemeClr val="lt1">
                <a:hueOff val="0"/>
                <a:satOff val="0"/>
                <a:lumOff val="0"/>
                <a:alphaOff val="0"/>
              </a:schemeClr>
            </a:lnRef>
            <a:fillRef idx="1">
              <a:schemeClr val="accent2">
                <a:hueOff val="31230"/>
                <a:satOff val="-21501"/>
                <a:lumOff val="-5490"/>
                <a:alphaOff val="0"/>
              </a:schemeClr>
            </a:fillRef>
            <a:effectRef idx="0">
              <a:schemeClr val="accent2">
                <a:hueOff val="31230"/>
                <a:satOff val="-21501"/>
                <a:lumOff val="-5490"/>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2000" kern="1200" dirty="0"/>
                <a:t>Updated relevant Disciplinary Case laws issued as Code of Ethics Volume - III</a:t>
              </a:r>
            </a:p>
          </p:txBody>
        </p:sp>
        <p:sp>
          <p:nvSpPr>
            <p:cNvPr id="10" name="Freeform 9"/>
            <p:cNvSpPr/>
            <p:nvPr/>
          </p:nvSpPr>
          <p:spPr>
            <a:xfrm>
              <a:off x="7486097" y="3728528"/>
              <a:ext cx="2752669" cy="1651601"/>
            </a:xfrm>
            <a:custGeom>
              <a:avLst/>
              <a:gdLst>
                <a:gd name="connsiteX0" fmla="*/ 0 w 2752669"/>
                <a:gd name="connsiteY0" fmla="*/ 0 h 1651601"/>
                <a:gd name="connsiteX1" fmla="*/ 2752669 w 2752669"/>
                <a:gd name="connsiteY1" fmla="*/ 0 h 1651601"/>
                <a:gd name="connsiteX2" fmla="*/ 2752669 w 2752669"/>
                <a:gd name="connsiteY2" fmla="*/ 1651601 h 1651601"/>
                <a:gd name="connsiteX3" fmla="*/ 0 w 2752669"/>
                <a:gd name="connsiteY3" fmla="*/ 1651601 h 1651601"/>
                <a:gd name="connsiteX4" fmla="*/ 0 w 2752669"/>
                <a:gd name="connsiteY4" fmla="*/ 0 h 1651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669" h="1651601">
                  <a:moveTo>
                    <a:pt x="0" y="0"/>
                  </a:moveTo>
                  <a:lnTo>
                    <a:pt x="2752669" y="0"/>
                  </a:lnTo>
                  <a:lnTo>
                    <a:pt x="2752669" y="1651601"/>
                  </a:lnTo>
                  <a:lnTo>
                    <a:pt x="0" y="1651601"/>
                  </a:lnTo>
                  <a:lnTo>
                    <a:pt x="0" y="0"/>
                  </a:lnTo>
                  <a:close/>
                </a:path>
              </a:pathLst>
            </a:custGeom>
          </p:spPr>
          <p:style>
            <a:lnRef idx="2">
              <a:schemeClr val="lt1">
                <a:hueOff val="0"/>
                <a:satOff val="0"/>
                <a:lumOff val="0"/>
                <a:alphaOff val="0"/>
              </a:schemeClr>
            </a:lnRef>
            <a:fillRef idx="1">
              <a:schemeClr val="accent2">
                <a:hueOff val="39038"/>
                <a:satOff val="-26876"/>
                <a:lumOff val="-6863"/>
                <a:alphaOff val="0"/>
              </a:schemeClr>
            </a:fillRef>
            <a:effectRef idx="0">
              <a:schemeClr val="accent2">
                <a:hueOff val="39038"/>
                <a:satOff val="-26876"/>
                <a:lumOff val="-6863"/>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2000" kern="1200" dirty="0"/>
                <a:t>Frequently asked Question on Ethical issues</a:t>
              </a:r>
            </a:p>
          </p:txBody>
        </p:sp>
      </p:grpSp>
      <p:sp>
        <p:nvSpPr>
          <p:cNvPr id="8" name="Title 5">
            <a:extLst>
              <a:ext uri="{FF2B5EF4-FFF2-40B4-BE49-F238E27FC236}">
                <a16:creationId xmlns:a16="http://schemas.microsoft.com/office/drawing/2014/main" id="{20A3A4E0-0009-F24B-F776-4912D4B240F0}"/>
              </a:ext>
            </a:extLst>
          </p:cNvPr>
          <p:cNvSpPr txBox="1">
            <a:spLocks/>
          </p:cNvSpPr>
          <p:nvPr/>
        </p:nvSpPr>
        <p:spPr bwMode="auto">
          <a:xfrm>
            <a:off x="842963" y="78017"/>
            <a:ext cx="8967787" cy="53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ctr" anchorCtr="0" compatLnSpc="1">
            <a:normAutofit/>
          </a:bodyPr>
          <a:lstStyle>
            <a:lvl1pPr algn="l" defTabSz="914400" rtl="0" eaLnBrk="1" latinLnBrk="0" hangingPunct="1">
              <a:lnSpc>
                <a:spcPct val="85000"/>
              </a:lnSpc>
              <a:spcBef>
                <a:spcPct val="0"/>
              </a:spcBef>
              <a:buNone/>
              <a:defRPr sz="2000" b="1" kern="1200" spc="-50" baseline="0">
                <a:solidFill>
                  <a:schemeClr val="bg1"/>
                </a:solidFill>
                <a:latin typeface="Calibri" panose="020F0502020204030204" pitchFamily="34" charset="0"/>
                <a:ea typeface="+mj-ea"/>
                <a:cs typeface="Calibri" panose="020F0502020204030204" pitchFamily="34" charset="0"/>
              </a:defRPr>
            </a:lvl1pPr>
          </a:lstStyle>
          <a:p>
            <a:r>
              <a:rPr lang="en-US" sz="3000" dirty="0"/>
              <a:t>Revised Code of Ethics</a:t>
            </a:r>
            <a:endParaRPr lang="en-IN" sz="3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000" dirty="0"/>
              <a:t>Certain Provisions deferred due to Covid-19</a:t>
            </a:r>
            <a:endParaRPr lang="en-IN" sz="3000" dirty="0"/>
          </a:p>
        </p:txBody>
      </p:sp>
      <p:sp>
        <p:nvSpPr>
          <p:cNvPr id="2" name="Content Placeholder 1"/>
          <p:cNvSpPr>
            <a:spLocks noGrp="1"/>
          </p:cNvSpPr>
          <p:nvPr>
            <p:ph idx="1"/>
          </p:nvPr>
        </p:nvSpPr>
        <p:spPr>
          <a:xfrm>
            <a:off x="1219200" y="1981200"/>
            <a:ext cx="10058400" cy="3581400"/>
          </a:xfrm>
        </p:spPr>
        <p:txBody>
          <a:bodyPr>
            <a:normAutofit/>
          </a:bodyPr>
          <a:lstStyle/>
          <a:p>
            <a:pPr marL="72000" indent="0">
              <a:lnSpc>
                <a:spcPct val="120000"/>
              </a:lnSpc>
              <a:spcAft>
                <a:spcPts val="1200"/>
              </a:spcAft>
              <a:buClr>
                <a:srgbClr val="F89634"/>
              </a:buClr>
              <a:buNone/>
            </a:pPr>
            <a:r>
              <a:rPr lang="en-US" sz="2400" dirty="0"/>
              <a:t>1. </a:t>
            </a:r>
            <a:r>
              <a:rPr lang="en-US" sz="2400" dirty="0">
                <a:solidFill>
                  <a:srgbClr val="C00000"/>
                </a:solidFill>
              </a:rPr>
              <a:t>Non-Compliance of Laws and Regulations (NOCLAR)</a:t>
            </a:r>
            <a:r>
              <a:rPr lang="en-US" sz="2400" dirty="0"/>
              <a:t> [Sections 260 and 360]</a:t>
            </a:r>
          </a:p>
          <a:p>
            <a:pPr marL="72000" indent="0">
              <a:lnSpc>
                <a:spcPct val="120000"/>
              </a:lnSpc>
              <a:spcAft>
                <a:spcPts val="1200"/>
              </a:spcAft>
              <a:buClr>
                <a:srgbClr val="F89634"/>
              </a:buClr>
              <a:buNone/>
            </a:pPr>
            <a:r>
              <a:rPr lang="en-US" sz="2400" dirty="0"/>
              <a:t>2. </a:t>
            </a:r>
            <a:r>
              <a:rPr lang="en-US" sz="2400" dirty="0">
                <a:solidFill>
                  <a:srgbClr val="C00000"/>
                </a:solidFill>
              </a:rPr>
              <a:t>Fees - Relative Size </a:t>
            </a:r>
            <a:r>
              <a:rPr lang="en-US" sz="2400" dirty="0"/>
              <a:t>[Paragraphs 410.3 to R410.6]</a:t>
            </a:r>
          </a:p>
          <a:p>
            <a:pPr marL="72000" indent="0">
              <a:lnSpc>
                <a:spcPct val="120000"/>
              </a:lnSpc>
              <a:spcAft>
                <a:spcPts val="1200"/>
              </a:spcAft>
              <a:buClr>
                <a:srgbClr val="F89634"/>
              </a:buClr>
              <a:buNone/>
            </a:pPr>
            <a:r>
              <a:rPr lang="en-US" sz="2400" dirty="0"/>
              <a:t>3. </a:t>
            </a:r>
            <a:r>
              <a:rPr lang="en-US" sz="2400" dirty="0">
                <a:solidFill>
                  <a:srgbClr val="C00000"/>
                </a:solidFill>
              </a:rPr>
              <a:t>Taxation Services to Audit Clients </a:t>
            </a:r>
            <a:r>
              <a:rPr lang="en-US" sz="2400" dirty="0"/>
              <a:t>[Sub Section 604]</a:t>
            </a:r>
          </a:p>
          <a:p>
            <a:pPr marL="72000" indent="0" algn="just">
              <a:lnSpc>
                <a:spcPct val="120000"/>
              </a:lnSpc>
              <a:spcAft>
                <a:spcPts val="1200"/>
              </a:spcAft>
              <a:buClr>
                <a:srgbClr val="F89634"/>
              </a:buClr>
              <a:buNone/>
            </a:pPr>
            <a:r>
              <a:rPr lang="en-US" sz="2400" dirty="0"/>
              <a:t>After Two rounds of deferment of these provisions due  to Covid-19 etc., these were finally made applicable from 1</a:t>
            </a:r>
            <a:r>
              <a:rPr lang="en-US" sz="2400" baseline="30000" dirty="0"/>
              <a:t>st</a:t>
            </a:r>
            <a:r>
              <a:rPr lang="en-US" sz="2400" dirty="0"/>
              <a:t> October, 2022.</a:t>
            </a:r>
          </a:p>
        </p:txBody>
      </p:sp>
      <p:sp>
        <p:nvSpPr>
          <p:cNvPr id="3" name="TextBox 2"/>
          <p:cNvSpPr txBox="1"/>
          <p:nvPr/>
        </p:nvSpPr>
        <p:spPr>
          <a:xfrm>
            <a:off x="806777" y="848411"/>
            <a:ext cx="4724400" cy="707886"/>
          </a:xfrm>
          <a:prstGeom prst="rect">
            <a:avLst/>
          </a:prstGeom>
          <a:noFill/>
        </p:spPr>
        <p:txBody>
          <a:bodyPr wrap="square" rtlCol="0">
            <a:spAutoFit/>
          </a:bodyPr>
          <a:lstStyle/>
          <a:p>
            <a:pPr algn="ctr">
              <a:buClr>
                <a:srgbClr val="F89634"/>
              </a:buClr>
            </a:pPr>
            <a:r>
              <a:rPr lang="en-US" sz="4000" dirty="0">
                <a:solidFill>
                  <a:srgbClr val="2A4D68"/>
                </a:solidFill>
              </a:rPr>
              <a:t>Deferred Provisions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2590800"/>
            <a:ext cx="9982200" cy="1077218"/>
          </a:xfrm>
          <a:prstGeom prst="rect">
            <a:avLst/>
          </a:prstGeom>
          <a:noFill/>
        </p:spPr>
        <p:txBody>
          <a:bodyPr wrap="square" rtlCol="0">
            <a:spAutoFit/>
          </a:bodyPr>
          <a:lstStyle/>
          <a:p>
            <a:pPr algn="just"/>
            <a:r>
              <a:rPr lang="en-US" sz="3200" b="1" dirty="0"/>
              <a:t>Can a member in practice become managing director or whole time director in a Section 8 Company?</a:t>
            </a:r>
            <a:endParaRPr lang="en-IN" sz="3200" b="1" dirty="0"/>
          </a:p>
        </p:txBody>
      </p:sp>
      <p:sp>
        <p:nvSpPr>
          <p:cNvPr id="4" name="Title 4">
            <a:extLst>
              <a:ext uri="{FF2B5EF4-FFF2-40B4-BE49-F238E27FC236}">
                <a16:creationId xmlns:a16="http://schemas.microsoft.com/office/drawing/2014/main" id="{7FEE7A1D-0A79-C325-6C3A-A3E5076033E8}"/>
              </a:ext>
            </a:extLst>
          </p:cNvPr>
          <p:cNvSpPr>
            <a:spLocks noGrp="1"/>
          </p:cNvSpPr>
          <p:nvPr>
            <p:ph type="title"/>
          </p:nvPr>
        </p:nvSpPr>
        <p:spPr>
          <a:xfrm>
            <a:off x="1093305" y="190854"/>
            <a:ext cx="8991600" cy="875946"/>
          </a:xfrm>
        </p:spPr>
        <p:txBody>
          <a:bodyPr>
            <a:noAutofit/>
          </a:bodyPr>
          <a:lstStyle/>
          <a:p>
            <a:pPr algn="just"/>
            <a:r>
              <a:rPr lang="en-US" sz="6000" b="1" dirty="0">
                <a:solidFill>
                  <a:srgbClr val="7030A0"/>
                </a:solidFill>
                <a:latin typeface="Lucida Handwriting" panose="03010101010101010101" pitchFamily="66" charset="0"/>
              </a:rPr>
              <a:t>B</a:t>
            </a:r>
            <a:r>
              <a:rPr lang="en-US" sz="6000" b="1" dirty="0">
                <a:solidFill>
                  <a:srgbClr val="002060"/>
                </a:solidFill>
                <a:latin typeface="Lucida Handwriting" panose="03010101010101010101" pitchFamily="66" charset="0"/>
              </a:rPr>
              <a:t>r</a:t>
            </a:r>
            <a:r>
              <a:rPr lang="en-US" sz="6000" b="1" dirty="0">
                <a:solidFill>
                  <a:srgbClr val="00B0F0"/>
                </a:solidFill>
                <a:latin typeface="Lucida Handwriting" panose="03010101010101010101" pitchFamily="66" charset="0"/>
              </a:rPr>
              <a:t>a</a:t>
            </a:r>
            <a:r>
              <a:rPr lang="en-US" sz="6000" b="1" dirty="0">
                <a:solidFill>
                  <a:srgbClr val="00B050"/>
                </a:solidFill>
                <a:latin typeface="Lucida Handwriting" panose="03010101010101010101" pitchFamily="66" charset="0"/>
              </a:rPr>
              <a:t>i</a:t>
            </a:r>
            <a:r>
              <a:rPr lang="en-US" sz="6000" b="1" dirty="0">
                <a:solidFill>
                  <a:srgbClr val="FFFF09"/>
                </a:solidFill>
                <a:latin typeface="Lucida Handwriting" panose="03010101010101010101" pitchFamily="66" charset="0"/>
              </a:rPr>
              <a:t>n </a:t>
            </a:r>
            <a:r>
              <a:rPr lang="en-US" sz="6000" b="1" dirty="0">
                <a:solidFill>
                  <a:srgbClr val="FF3300"/>
                </a:solidFill>
                <a:latin typeface="Lucida Handwriting" panose="03010101010101010101" pitchFamily="66" charset="0"/>
              </a:rPr>
              <a:t>S</a:t>
            </a:r>
            <a:r>
              <a:rPr lang="en-US" sz="6000" b="1" dirty="0">
                <a:solidFill>
                  <a:srgbClr val="FF6600"/>
                </a:solidFill>
                <a:latin typeface="Lucida Handwriting" panose="03010101010101010101" pitchFamily="66" charset="0"/>
              </a:rPr>
              <a:t>t</a:t>
            </a:r>
            <a:r>
              <a:rPr lang="en-US" sz="6000" b="1" dirty="0">
                <a:solidFill>
                  <a:srgbClr val="7030A0"/>
                </a:solidFill>
                <a:latin typeface="Lucida Handwriting" panose="03010101010101010101" pitchFamily="66" charset="0"/>
              </a:rPr>
              <a:t>o</a:t>
            </a:r>
            <a:r>
              <a:rPr lang="en-US" sz="6000" b="1" dirty="0">
                <a:solidFill>
                  <a:srgbClr val="002060"/>
                </a:solidFill>
                <a:latin typeface="Lucida Handwriting" panose="03010101010101010101" pitchFamily="66" charset="0"/>
              </a:rPr>
              <a:t>r</a:t>
            </a:r>
            <a:r>
              <a:rPr lang="en-US" sz="6000" b="1" dirty="0">
                <a:solidFill>
                  <a:srgbClr val="00B0F0"/>
                </a:solidFill>
                <a:latin typeface="Lucida Handwriting" panose="03010101010101010101" pitchFamily="66" charset="0"/>
              </a:rPr>
              <a:t>m</a:t>
            </a:r>
            <a:r>
              <a:rPr lang="en-US" sz="6000" b="1" dirty="0">
                <a:solidFill>
                  <a:srgbClr val="00B050"/>
                </a:solidFill>
                <a:latin typeface="Lucida Handwriting" panose="03010101010101010101" pitchFamily="66" charset="0"/>
              </a:rPr>
              <a:t>i</a:t>
            </a:r>
            <a:r>
              <a:rPr lang="en-US" sz="6000" b="1" dirty="0">
                <a:solidFill>
                  <a:srgbClr val="FFFF09"/>
                </a:solidFill>
                <a:latin typeface="Lucida Handwriting" panose="03010101010101010101" pitchFamily="66" charset="0"/>
              </a:rPr>
              <a:t>n</a:t>
            </a:r>
            <a:r>
              <a:rPr lang="en-US" sz="6000" b="1" dirty="0">
                <a:solidFill>
                  <a:srgbClr val="FF6600"/>
                </a:solidFill>
                <a:latin typeface="Lucida Handwriting" panose="03010101010101010101" pitchFamily="66" charset="0"/>
              </a:rPr>
              <a:t>g</a:t>
            </a:r>
            <a:endParaRPr lang="en-IN" sz="6000" dirty="0">
              <a:solidFill>
                <a:srgbClr val="FF6600"/>
              </a:solidFill>
              <a:latin typeface="Lucida Handwriting" panose="03010101010101010101" pitchFamily="66" charset="0"/>
            </a:endParaRPr>
          </a:p>
        </p:txBody>
      </p:sp>
      <p:pic>
        <p:nvPicPr>
          <p:cNvPr id="8" name="Picture 7">
            <a:extLst>
              <a:ext uri="{FF2B5EF4-FFF2-40B4-BE49-F238E27FC236}">
                <a16:creationId xmlns:a16="http://schemas.microsoft.com/office/drawing/2014/main" id="{9DF27731-C20F-7DD4-A156-3FE3C1D065C6}"/>
              </a:ext>
            </a:extLst>
          </p:cNvPr>
          <p:cNvPicPr>
            <a:picLocks noChangeAspect="1"/>
          </p:cNvPicPr>
          <p:nvPr/>
        </p:nvPicPr>
        <p:blipFill rotWithShape="1">
          <a:blip r:embed="rId2">
            <a:extLst>
              <a:ext uri="{28A0092B-C50C-407E-A947-70E740481C1C}">
                <a14:useLocalDpi xmlns:a14="http://schemas.microsoft.com/office/drawing/2010/main" val="0"/>
              </a:ext>
            </a:extLst>
          </a:blip>
          <a:srcRect l="6129" b="25893"/>
          <a:stretch/>
        </p:blipFill>
        <p:spPr>
          <a:xfrm>
            <a:off x="9753600" y="180915"/>
            <a:ext cx="1600200" cy="931069"/>
          </a:xfrm>
          <a:prstGeom prst="rect">
            <a:avLst/>
          </a:prstGeom>
        </p:spPr>
      </p:pic>
    </p:spTree>
    <p:extLst>
      <p:ext uri="{BB962C8B-B14F-4D97-AF65-F5344CB8AC3E}">
        <p14:creationId xmlns:p14="http://schemas.microsoft.com/office/powerpoint/2010/main" val="550049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2590800"/>
            <a:ext cx="9982200" cy="1569660"/>
          </a:xfrm>
          <a:prstGeom prst="rect">
            <a:avLst/>
          </a:prstGeom>
          <a:noFill/>
        </p:spPr>
        <p:txBody>
          <a:bodyPr wrap="square" rtlCol="0">
            <a:spAutoFit/>
          </a:bodyPr>
          <a:lstStyle/>
          <a:p>
            <a:pPr algn="just"/>
            <a:r>
              <a:rPr lang="en-US" sz="3200" dirty="0"/>
              <a:t>Yes he can, provided his position is honorary and the company is charitable, educational or non commercial in nature.</a:t>
            </a:r>
            <a:endParaRPr lang="en-IN" sz="3200" dirty="0"/>
          </a:p>
        </p:txBody>
      </p:sp>
      <p:sp>
        <p:nvSpPr>
          <p:cNvPr id="4" name="Title 4">
            <a:extLst>
              <a:ext uri="{FF2B5EF4-FFF2-40B4-BE49-F238E27FC236}">
                <a16:creationId xmlns:a16="http://schemas.microsoft.com/office/drawing/2014/main" id="{7FEE7A1D-0A79-C325-6C3A-A3E5076033E8}"/>
              </a:ext>
            </a:extLst>
          </p:cNvPr>
          <p:cNvSpPr>
            <a:spLocks noGrp="1"/>
          </p:cNvSpPr>
          <p:nvPr>
            <p:ph type="title"/>
          </p:nvPr>
        </p:nvSpPr>
        <p:spPr>
          <a:xfrm>
            <a:off x="1093305" y="190854"/>
            <a:ext cx="8991600" cy="875946"/>
          </a:xfrm>
        </p:spPr>
        <p:txBody>
          <a:bodyPr>
            <a:noAutofit/>
          </a:bodyPr>
          <a:lstStyle/>
          <a:p>
            <a:pPr algn="just"/>
            <a:r>
              <a:rPr lang="en-US" sz="6000" b="1" dirty="0">
                <a:solidFill>
                  <a:srgbClr val="7030A0"/>
                </a:solidFill>
                <a:latin typeface="Lucida Handwriting" panose="03010101010101010101" pitchFamily="66" charset="0"/>
              </a:rPr>
              <a:t>B</a:t>
            </a:r>
            <a:r>
              <a:rPr lang="en-US" sz="6000" b="1" dirty="0">
                <a:solidFill>
                  <a:srgbClr val="002060"/>
                </a:solidFill>
                <a:latin typeface="Lucida Handwriting" panose="03010101010101010101" pitchFamily="66" charset="0"/>
              </a:rPr>
              <a:t>r</a:t>
            </a:r>
            <a:r>
              <a:rPr lang="en-US" sz="6000" b="1" dirty="0">
                <a:solidFill>
                  <a:srgbClr val="00B0F0"/>
                </a:solidFill>
                <a:latin typeface="Lucida Handwriting" panose="03010101010101010101" pitchFamily="66" charset="0"/>
              </a:rPr>
              <a:t>a</a:t>
            </a:r>
            <a:r>
              <a:rPr lang="en-US" sz="6000" b="1" dirty="0">
                <a:solidFill>
                  <a:srgbClr val="00B050"/>
                </a:solidFill>
                <a:latin typeface="Lucida Handwriting" panose="03010101010101010101" pitchFamily="66" charset="0"/>
              </a:rPr>
              <a:t>i</a:t>
            </a:r>
            <a:r>
              <a:rPr lang="en-US" sz="6000" b="1" dirty="0">
                <a:solidFill>
                  <a:srgbClr val="FFFF09"/>
                </a:solidFill>
                <a:latin typeface="Lucida Handwriting" panose="03010101010101010101" pitchFamily="66" charset="0"/>
              </a:rPr>
              <a:t>n </a:t>
            </a:r>
            <a:r>
              <a:rPr lang="en-US" sz="6000" b="1" dirty="0">
                <a:solidFill>
                  <a:srgbClr val="FF3300"/>
                </a:solidFill>
                <a:latin typeface="Lucida Handwriting" panose="03010101010101010101" pitchFamily="66" charset="0"/>
              </a:rPr>
              <a:t>S</a:t>
            </a:r>
            <a:r>
              <a:rPr lang="en-US" sz="6000" b="1" dirty="0">
                <a:solidFill>
                  <a:srgbClr val="FF6600"/>
                </a:solidFill>
                <a:latin typeface="Lucida Handwriting" panose="03010101010101010101" pitchFamily="66" charset="0"/>
              </a:rPr>
              <a:t>t</a:t>
            </a:r>
            <a:r>
              <a:rPr lang="en-US" sz="6000" b="1" dirty="0">
                <a:solidFill>
                  <a:srgbClr val="7030A0"/>
                </a:solidFill>
                <a:latin typeface="Lucida Handwriting" panose="03010101010101010101" pitchFamily="66" charset="0"/>
              </a:rPr>
              <a:t>o</a:t>
            </a:r>
            <a:r>
              <a:rPr lang="en-US" sz="6000" b="1" dirty="0">
                <a:solidFill>
                  <a:srgbClr val="002060"/>
                </a:solidFill>
                <a:latin typeface="Lucida Handwriting" panose="03010101010101010101" pitchFamily="66" charset="0"/>
              </a:rPr>
              <a:t>r</a:t>
            </a:r>
            <a:r>
              <a:rPr lang="en-US" sz="6000" b="1" dirty="0">
                <a:solidFill>
                  <a:srgbClr val="00B0F0"/>
                </a:solidFill>
                <a:latin typeface="Lucida Handwriting" panose="03010101010101010101" pitchFamily="66" charset="0"/>
              </a:rPr>
              <a:t>m</a:t>
            </a:r>
            <a:r>
              <a:rPr lang="en-US" sz="6000" b="1" dirty="0">
                <a:solidFill>
                  <a:srgbClr val="00B050"/>
                </a:solidFill>
                <a:latin typeface="Lucida Handwriting" panose="03010101010101010101" pitchFamily="66" charset="0"/>
              </a:rPr>
              <a:t>i</a:t>
            </a:r>
            <a:r>
              <a:rPr lang="en-US" sz="6000" b="1" dirty="0">
                <a:solidFill>
                  <a:srgbClr val="FFFF09"/>
                </a:solidFill>
                <a:latin typeface="Lucida Handwriting" panose="03010101010101010101" pitchFamily="66" charset="0"/>
              </a:rPr>
              <a:t>n</a:t>
            </a:r>
            <a:r>
              <a:rPr lang="en-US" sz="6000" b="1" dirty="0">
                <a:solidFill>
                  <a:srgbClr val="FF6600"/>
                </a:solidFill>
                <a:latin typeface="Lucida Handwriting" panose="03010101010101010101" pitchFamily="66" charset="0"/>
              </a:rPr>
              <a:t>g</a:t>
            </a:r>
            <a:endParaRPr lang="en-IN" sz="6000" dirty="0">
              <a:solidFill>
                <a:srgbClr val="FF6600"/>
              </a:solidFill>
              <a:latin typeface="Lucida Handwriting" panose="03010101010101010101" pitchFamily="66" charset="0"/>
            </a:endParaRPr>
          </a:p>
        </p:txBody>
      </p:sp>
      <p:pic>
        <p:nvPicPr>
          <p:cNvPr id="8" name="Picture 7">
            <a:extLst>
              <a:ext uri="{FF2B5EF4-FFF2-40B4-BE49-F238E27FC236}">
                <a16:creationId xmlns:a16="http://schemas.microsoft.com/office/drawing/2014/main" id="{9DF27731-C20F-7DD4-A156-3FE3C1D065C6}"/>
              </a:ext>
            </a:extLst>
          </p:cNvPr>
          <p:cNvPicPr>
            <a:picLocks noChangeAspect="1"/>
          </p:cNvPicPr>
          <p:nvPr/>
        </p:nvPicPr>
        <p:blipFill rotWithShape="1">
          <a:blip r:embed="rId2">
            <a:extLst>
              <a:ext uri="{28A0092B-C50C-407E-A947-70E740481C1C}">
                <a14:useLocalDpi xmlns:a14="http://schemas.microsoft.com/office/drawing/2010/main" val="0"/>
              </a:ext>
            </a:extLst>
          </a:blip>
          <a:srcRect l="6129" b="25893"/>
          <a:stretch/>
        </p:blipFill>
        <p:spPr>
          <a:xfrm>
            <a:off x="9753600" y="180915"/>
            <a:ext cx="1600200" cy="931069"/>
          </a:xfrm>
          <a:prstGeom prst="rect">
            <a:avLst/>
          </a:prstGeom>
        </p:spPr>
      </p:pic>
    </p:spTree>
    <p:extLst>
      <p:ext uri="{BB962C8B-B14F-4D97-AF65-F5344CB8AC3E}">
        <p14:creationId xmlns:p14="http://schemas.microsoft.com/office/powerpoint/2010/main" val="1304500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a:p>
          <a:p>
            <a:endParaRPr lang="en-US" dirty="0"/>
          </a:p>
          <a:p>
            <a:endParaRPr lang="en-US" dirty="0"/>
          </a:p>
          <a:p>
            <a:endParaRPr lang="en-US" dirty="0"/>
          </a:p>
          <a:p>
            <a:pPr algn="ctr">
              <a:lnSpc>
                <a:spcPct val="100000"/>
              </a:lnSpc>
              <a:spcBef>
                <a:spcPts val="600"/>
              </a:spcBef>
              <a:spcAft>
                <a:spcPts val="0"/>
              </a:spcAft>
            </a:pPr>
            <a:r>
              <a:rPr lang="en-IN" altLang="en-US" sz="4000" spc="-50" dirty="0">
                <a:solidFill>
                  <a:schemeClr val="tx2"/>
                </a:solidFill>
                <a:effectLst>
                  <a:outerShdw blurRad="38100" dist="38100" dir="2700000" algn="tl">
                    <a:srgbClr val="000000">
                      <a:alpha val="43137"/>
                    </a:srgbClr>
                  </a:outerShdw>
                </a:effectLst>
                <a:latin typeface="+mj-lt"/>
                <a:ea typeface="+mj-ea"/>
                <a:cs typeface="+mj-cs"/>
                <a:sym typeface="+mn-ea"/>
              </a:rPr>
              <a:t>AUTHORITY ATTACHED TO DOCUMENTS ISSUED </a:t>
            </a:r>
          </a:p>
          <a:p>
            <a:pPr algn="ctr">
              <a:lnSpc>
                <a:spcPct val="100000"/>
              </a:lnSpc>
              <a:spcBef>
                <a:spcPts val="600"/>
              </a:spcBef>
              <a:spcAft>
                <a:spcPts val="0"/>
              </a:spcAft>
            </a:pPr>
            <a:r>
              <a:rPr lang="en-IN" altLang="en-US" sz="4000" spc="-50" dirty="0">
                <a:solidFill>
                  <a:schemeClr val="tx2"/>
                </a:solidFill>
                <a:effectLst>
                  <a:outerShdw blurRad="38100" dist="38100" dir="2700000" algn="tl">
                    <a:srgbClr val="000000">
                      <a:alpha val="43137"/>
                    </a:srgbClr>
                  </a:outerShdw>
                </a:effectLst>
                <a:latin typeface="+mj-lt"/>
                <a:ea typeface="+mj-ea"/>
                <a:cs typeface="+mj-cs"/>
                <a:sym typeface="+mn-ea"/>
              </a:rPr>
              <a:t>BY THE ICAI </a:t>
            </a:r>
          </a:p>
        </p:txBody>
      </p:sp>
      <p:pic>
        <p:nvPicPr>
          <p:cNvPr id="11" name="Picture 10">
            <a:extLst>
              <a:ext uri="{FF2B5EF4-FFF2-40B4-BE49-F238E27FC236}">
                <a16:creationId xmlns:a16="http://schemas.microsoft.com/office/drawing/2014/main" id="{DC586DA1-C4B3-0343-9307-9A9D1AD585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14400"/>
            <a:ext cx="3657600" cy="4815840"/>
          </a:xfrm>
          <a:prstGeom prst="rect">
            <a:avLst/>
          </a:prstGeom>
        </p:spPr>
      </p:pic>
    </p:spTree>
    <p:extLst>
      <p:ext uri="{BB962C8B-B14F-4D97-AF65-F5344CB8AC3E}">
        <p14:creationId xmlns:p14="http://schemas.microsoft.com/office/powerpoint/2010/main" val="2051707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000" b="1" dirty="0">
                <a:latin typeface="+mj-lt"/>
              </a:rPr>
              <a:t>Authority Attached to Documents Issued by the ICAI</a:t>
            </a: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55600" y="960115"/>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6" name="TextBox 5">
            <a:extLst>
              <a:ext uri="{FF2B5EF4-FFF2-40B4-BE49-F238E27FC236}">
                <a16:creationId xmlns:a16="http://schemas.microsoft.com/office/drawing/2014/main" id="{736B2173-3DCE-069C-8EAF-AC15A6A75121}"/>
              </a:ext>
            </a:extLst>
          </p:cNvPr>
          <p:cNvSpPr txBox="1"/>
          <p:nvPr/>
        </p:nvSpPr>
        <p:spPr>
          <a:xfrm>
            <a:off x="609600" y="1219200"/>
            <a:ext cx="10972800" cy="4308872"/>
          </a:xfrm>
          <a:prstGeom prst="rect">
            <a:avLst/>
          </a:prstGeom>
          <a:noFill/>
        </p:spPr>
        <p:txBody>
          <a:bodyPr wrap="square">
            <a:spAutoFit/>
          </a:bodyPr>
          <a:lstStyle/>
          <a:p>
            <a:pPr marL="571500" indent="-571500" algn="just">
              <a:spcAft>
                <a:spcPts val="600"/>
              </a:spcAft>
              <a:buFont typeface="Wingdings" pitchFamily="2" charset="2"/>
              <a:buChar char="v"/>
            </a:pPr>
            <a:r>
              <a:rPr lang="en-US" sz="2900" b="1" dirty="0">
                <a:solidFill>
                  <a:schemeClr val="bg1"/>
                </a:solidFill>
              </a:rPr>
              <a:t>Statements</a:t>
            </a:r>
          </a:p>
          <a:p>
            <a:pPr marL="1023938" indent="-450850" algn="just">
              <a:spcAft>
                <a:spcPts val="1200"/>
              </a:spcAft>
              <a:buFont typeface="Arial" pitchFamily="34" charset="0"/>
              <a:buChar char="•"/>
            </a:pPr>
            <a:r>
              <a:rPr lang="en-IN" sz="2750" dirty="0">
                <a:solidFill>
                  <a:schemeClr val="bg1"/>
                </a:solidFill>
              </a:rPr>
              <a:t>Just like Accounting and Auditing Standards, “Statements” are also mandatory in nature as they are critical for proper discharge of a Professional Accountant’s functions. </a:t>
            </a:r>
            <a:endParaRPr lang="en-US" sz="2750" dirty="0">
              <a:solidFill>
                <a:schemeClr val="bg1"/>
              </a:solidFill>
            </a:endParaRPr>
          </a:p>
          <a:p>
            <a:pPr marL="1023938" indent="-450850" algn="just">
              <a:spcAft>
                <a:spcPts val="1200"/>
              </a:spcAft>
              <a:buFont typeface="Arial" pitchFamily="34" charset="0"/>
              <a:buChar char="•"/>
            </a:pPr>
            <a:r>
              <a:rPr lang="en-IN" sz="2750" dirty="0">
                <a:solidFill>
                  <a:schemeClr val="bg1"/>
                </a:solidFill>
              </a:rPr>
              <a:t>In case of any deviation from the “Statements relating to Accounting Matters”, proper disclosures must be made.</a:t>
            </a:r>
          </a:p>
          <a:p>
            <a:pPr marL="1023938" indent="-450850" algn="just">
              <a:spcAft>
                <a:spcPts val="1200"/>
              </a:spcAft>
              <a:buFont typeface="Arial" pitchFamily="34" charset="0"/>
              <a:buChar char="•"/>
            </a:pPr>
            <a:r>
              <a:rPr lang="en-IN" sz="2750" dirty="0">
                <a:solidFill>
                  <a:schemeClr val="bg1"/>
                </a:solidFill>
              </a:rPr>
              <a:t>If a member is unable to perform an Audit in accordance with the “Statements relating to Auditing Matters”, his report should draw attention to the material departures therefrom.</a:t>
            </a:r>
          </a:p>
        </p:txBody>
      </p:sp>
    </p:spTree>
    <p:extLst>
      <p:ext uri="{BB962C8B-B14F-4D97-AF65-F5344CB8AC3E}">
        <p14:creationId xmlns:p14="http://schemas.microsoft.com/office/powerpoint/2010/main" val="1322471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000" dirty="0"/>
              <a:t>Beginning of Code of Ethics</a:t>
            </a:r>
            <a:endParaRPr lang="en-IN" sz="3000" dirty="0"/>
          </a:p>
        </p:txBody>
      </p:sp>
      <p:sp>
        <p:nvSpPr>
          <p:cNvPr id="2" name="Content Placeholder 1"/>
          <p:cNvSpPr>
            <a:spLocks noGrp="1"/>
          </p:cNvSpPr>
          <p:nvPr>
            <p:ph idx="1"/>
          </p:nvPr>
        </p:nvSpPr>
        <p:spPr>
          <a:xfrm>
            <a:off x="1219200" y="1822173"/>
            <a:ext cx="10058400" cy="3048000"/>
          </a:xfrm>
        </p:spPr>
        <p:txBody>
          <a:bodyPr>
            <a:normAutofit/>
          </a:bodyPr>
          <a:lstStyle/>
          <a:p>
            <a:pPr marL="72000" indent="0" algn="just">
              <a:lnSpc>
                <a:spcPct val="120000"/>
              </a:lnSpc>
              <a:spcAft>
                <a:spcPts val="1200"/>
              </a:spcAft>
              <a:buClr>
                <a:srgbClr val="F89634"/>
              </a:buClr>
              <a:buNone/>
            </a:pPr>
            <a:r>
              <a:rPr lang="en-US" sz="2800" dirty="0"/>
              <a:t>“In the larger interest of the Institute, the Council exhorts all members to search their hearts and conscience whenever in doubt, and thereby assist towards the maintenance of high principles of professional conduct established by the Council”</a:t>
            </a:r>
          </a:p>
        </p:txBody>
      </p:sp>
      <p:sp>
        <p:nvSpPr>
          <p:cNvPr id="7" name="Google Shape;164;p31">
            <a:extLst>
              <a:ext uri="{FF2B5EF4-FFF2-40B4-BE49-F238E27FC236}">
                <a16:creationId xmlns:a16="http://schemas.microsoft.com/office/drawing/2014/main" id="{786D381C-C909-FC01-4EDE-4CEBA4CE6893}"/>
              </a:ext>
            </a:extLst>
          </p:cNvPr>
          <p:cNvSpPr txBox="1">
            <a:spLocks/>
          </p:cNvSpPr>
          <p:nvPr/>
        </p:nvSpPr>
        <p:spPr>
          <a:xfrm>
            <a:off x="1371600" y="4953000"/>
            <a:ext cx="9525000" cy="1066800"/>
          </a:xfrm>
          <a:prstGeom prst="rect">
            <a:avLst/>
          </a:prstGeom>
        </p:spPr>
        <p:txBody>
          <a:bodyPr spcFirstLastPara="1" vert="horz" wrap="square" lIns="91425" tIns="91425" rIns="91425" bIns="91425" rtlCol="0" anchor="t" anchorCtr="0">
            <a:noAutofit/>
          </a:bodyPr>
          <a:lstStyle>
            <a:lvl1pPr marL="274320" indent="-274320" algn="l" defTabSz="914400" rtl="0" eaLnBrk="1" latinLnBrk="0" hangingPunct="1">
              <a:lnSpc>
                <a:spcPct val="100000"/>
              </a:lnSpc>
              <a:spcBef>
                <a:spcPts val="1200"/>
              </a:spcBef>
              <a:spcAft>
                <a:spcPts val="0"/>
              </a:spcAft>
              <a:buClr>
                <a:srgbClr val="00CC99"/>
              </a:buClr>
              <a:buSzPct val="100000"/>
              <a:buFont typeface="Calibri" panose="020F0502020204030204" pitchFamily="34" charset="0"/>
              <a:buChar char="●"/>
              <a:defRPr sz="18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dirty="0"/>
              <a:t>- CA. R. C. Cooper</a:t>
            </a:r>
          </a:p>
          <a:p>
            <a:pPr marL="0" indent="0" algn="ctr">
              <a:buNone/>
            </a:pPr>
            <a:r>
              <a:rPr lang="en-US" dirty="0"/>
              <a:t>ICAI President,1963-64.</a:t>
            </a:r>
          </a:p>
        </p:txBody>
      </p:sp>
    </p:spTree>
    <p:extLst>
      <p:ext uri="{BB962C8B-B14F-4D97-AF65-F5344CB8AC3E}">
        <p14:creationId xmlns:p14="http://schemas.microsoft.com/office/powerpoint/2010/main" val="2750571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000" b="1" dirty="0">
                <a:latin typeface="+mj-lt"/>
              </a:rPr>
              <a:t>Authority Attached to Documents Issued by the ICAI</a:t>
            </a: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55600" y="960115"/>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6" name="TextBox 5">
            <a:extLst>
              <a:ext uri="{FF2B5EF4-FFF2-40B4-BE49-F238E27FC236}">
                <a16:creationId xmlns:a16="http://schemas.microsoft.com/office/drawing/2014/main" id="{736B2173-3DCE-069C-8EAF-AC15A6A75121}"/>
              </a:ext>
            </a:extLst>
          </p:cNvPr>
          <p:cNvSpPr txBox="1"/>
          <p:nvPr/>
        </p:nvSpPr>
        <p:spPr>
          <a:xfrm>
            <a:off x="609600" y="1219200"/>
            <a:ext cx="10972800" cy="4361194"/>
          </a:xfrm>
          <a:prstGeom prst="rect">
            <a:avLst/>
          </a:prstGeom>
          <a:noFill/>
        </p:spPr>
        <p:txBody>
          <a:bodyPr wrap="square">
            <a:spAutoFit/>
          </a:bodyPr>
          <a:lstStyle/>
          <a:p>
            <a:pPr marL="571500" indent="-571500" algn="just">
              <a:buFont typeface="Wingdings" pitchFamily="2" charset="2"/>
              <a:buChar char="v"/>
            </a:pPr>
            <a:r>
              <a:rPr lang="en-US" sz="2900" b="1" dirty="0">
                <a:solidFill>
                  <a:schemeClr val="bg1"/>
                </a:solidFill>
              </a:rPr>
              <a:t>Guidance Notes</a:t>
            </a:r>
          </a:p>
          <a:p>
            <a:pPr algn="just"/>
            <a:endParaRPr lang="en-US" sz="1000" dirty="0">
              <a:solidFill>
                <a:schemeClr val="bg1"/>
              </a:solidFill>
            </a:endParaRPr>
          </a:p>
          <a:p>
            <a:pPr marL="915988" indent="-342900" algn="just">
              <a:spcAft>
                <a:spcPts val="1200"/>
              </a:spcAft>
              <a:buFont typeface="Arial" pitchFamily="34" charset="0"/>
              <a:buChar char="•"/>
            </a:pPr>
            <a:r>
              <a:rPr lang="en-IN" sz="2730" dirty="0">
                <a:solidFill>
                  <a:schemeClr val="bg1"/>
                </a:solidFill>
              </a:rPr>
              <a:t>Guidance Notes issued by the ICAI are recommendatory in nature. </a:t>
            </a:r>
          </a:p>
          <a:p>
            <a:pPr marL="915988" indent="-342900" algn="just">
              <a:spcAft>
                <a:spcPts val="1200"/>
              </a:spcAft>
              <a:buFont typeface="Arial" pitchFamily="34" charset="0"/>
              <a:buChar char="•"/>
            </a:pPr>
            <a:r>
              <a:rPr lang="en-IN" sz="2730" dirty="0">
                <a:solidFill>
                  <a:schemeClr val="bg1"/>
                </a:solidFill>
              </a:rPr>
              <a:t>While performing attest functions, if there are deviations marked from Guidance Notes on Accounting Matters, then keeping in view the circumstances of the case, a member may consider disclosing them in his report.</a:t>
            </a:r>
          </a:p>
          <a:p>
            <a:pPr marL="915988" indent="-342900" algn="just">
              <a:spcAft>
                <a:spcPts val="600"/>
              </a:spcAft>
              <a:buFont typeface="Arial" pitchFamily="34" charset="0"/>
              <a:buChar char="•"/>
            </a:pPr>
            <a:r>
              <a:rPr lang="en-IN" sz="2730" dirty="0">
                <a:solidFill>
                  <a:schemeClr val="bg1"/>
                </a:solidFill>
              </a:rPr>
              <a:t>A member should ordinarily follow the Guidance Notes on Auditing Matters while performing audit functions, unless he is satisfied that under the circumstances of the case, it may not be necessary to do so.</a:t>
            </a:r>
          </a:p>
        </p:txBody>
      </p:sp>
    </p:spTree>
    <p:extLst>
      <p:ext uri="{BB962C8B-B14F-4D97-AF65-F5344CB8AC3E}">
        <p14:creationId xmlns:p14="http://schemas.microsoft.com/office/powerpoint/2010/main" val="4223872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000" b="1" dirty="0">
                <a:latin typeface="+mj-lt"/>
              </a:rPr>
              <a:t>Authority Attached to Documents Issued by the ICAI</a:t>
            </a: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55600" y="960115"/>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6" name="TextBox 5">
            <a:extLst>
              <a:ext uri="{FF2B5EF4-FFF2-40B4-BE49-F238E27FC236}">
                <a16:creationId xmlns:a16="http://schemas.microsoft.com/office/drawing/2014/main" id="{736B2173-3DCE-069C-8EAF-AC15A6A75121}"/>
              </a:ext>
            </a:extLst>
          </p:cNvPr>
          <p:cNvSpPr txBox="1"/>
          <p:nvPr/>
        </p:nvSpPr>
        <p:spPr>
          <a:xfrm>
            <a:off x="609600" y="1219200"/>
            <a:ext cx="10972800" cy="3300904"/>
          </a:xfrm>
          <a:prstGeom prst="rect">
            <a:avLst/>
          </a:prstGeom>
          <a:noFill/>
        </p:spPr>
        <p:txBody>
          <a:bodyPr wrap="square">
            <a:spAutoFit/>
          </a:bodyPr>
          <a:lstStyle/>
          <a:p>
            <a:pPr marL="571500" indent="-571500" algn="just">
              <a:buFont typeface="Wingdings" pitchFamily="2" charset="2"/>
              <a:buChar char="v"/>
            </a:pPr>
            <a:r>
              <a:rPr lang="en-US" sz="2900" b="1" dirty="0">
                <a:solidFill>
                  <a:schemeClr val="bg1"/>
                </a:solidFill>
              </a:rPr>
              <a:t>Other Pronouncements</a:t>
            </a:r>
          </a:p>
          <a:p>
            <a:pPr algn="just"/>
            <a:endParaRPr lang="en-US" sz="2700" b="1" dirty="0">
              <a:solidFill>
                <a:schemeClr val="bg1"/>
              </a:solidFill>
            </a:endParaRPr>
          </a:p>
          <a:p>
            <a:pPr marL="915988" indent="-342900" algn="just">
              <a:spcAft>
                <a:spcPts val="1800"/>
              </a:spcAft>
              <a:buFont typeface="Arial" pitchFamily="34" charset="0"/>
              <a:buChar char="•"/>
            </a:pPr>
            <a:r>
              <a:rPr lang="en-IN" sz="2750" dirty="0">
                <a:solidFill>
                  <a:schemeClr val="bg1"/>
                </a:solidFill>
              </a:rPr>
              <a:t>Other pronouncements like Technical Guide, Implementation Guide, Practitioners’ Guide &amp; Monograms are also recommendatory in nature. </a:t>
            </a:r>
          </a:p>
          <a:p>
            <a:pPr marL="915988" indent="-342900" algn="just">
              <a:spcAft>
                <a:spcPts val="1800"/>
              </a:spcAft>
              <a:buFont typeface="Arial" pitchFamily="34" charset="0"/>
              <a:buChar char="•"/>
            </a:pPr>
            <a:r>
              <a:rPr lang="en-IN" sz="2750" dirty="0">
                <a:solidFill>
                  <a:schemeClr val="bg1"/>
                </a:solidFill>
              </a:rPr>
              <a:t>Unlike the Guidance Notes, there is no requirement to report the deviations from such pronouncements.</a:t>
            </a:r>
          </a:p>
        </p:txBody>
      </p:sp>
    </p:spTree>
    <p:extLst>
      <p:ext uri="{BB962C8B-B14F-4D97-AF65-F5344CB8AC3E}">
        <p14:creationId xmlns:p14="http://schemas.microsoft.com/office/powerpoint/2010/main" val="1741128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2590800"/>
            <a:ext cx="9982200" cy="1077218"/>
          </a:xfrm>
          <a:prstGeom prst="rect">
            <a:avLst/>
          </a:prstGeom>
          <a:noFill/>
        </p:spPr>
        <p:txBody>
          <a:bodyPr wrap="square" rtlCol="0">
            <a:spAutoFit/>
          </a:bodyPr>
          <a:lstStyle/>
          <a:p>
            <a:pPr algn="just"/>
            <a:r>
              <a:rPr lang="en-US" sz="3200" b="1" dirty="0"/>
              <a:t>Is it permissible for a Practicing Member to share client information with Credit Rating Agencies?</a:t>
            </a:r>
            <a:endParaRPr lang="en-IN" sz="3200" b="1" dirty="0"/>
          </a:p>
        </p:txBody>
      </p:sp>
      <p:sp>
        <p:nvSpPr>
          <p:cNvPr id="4" name="Title 4">
            <a:extLst>
              <a:ext uri="{FF2B5EF4-FFF2-40B4-BE49-F238E27FC236}">
                <a16:creationId xmlns:a16="http://schemas.microsoft.com/office/drawing/2014/main" id="{7FEE7A1D-0A79-C325-6C3A-A3E5076033E8}"/>
              </a:ext>
            </a:extLst>
          </p:cNvPr>
          <p:cNvSpPr>
            <a:spLocks noGrp="1"/>
          </p:cNvSpPr>
          <p:nvPr>
            <p:ph type="title"/>
          </p:nvPr>
        </p:nvSpPr>
        <p:spPr>
          <a:xfrm>
            <a:off x="1093305" y="190854"/>
            <a:ext cx="8991600" cy="875946"/>
          </a:xfrm>
        </p:spPr>
        <p:txBody>
          <a:bodyPr>
            <a:noAutofit/>
          </a:bodyPr>
          <a:lstStyle/>
          <a:p>
            <a:pPr algn="just"/>
            <a:r>
              <a:rPr lang="en-US" sz="6000" b="1" dirty="0">
                <a:solidFill>
                  <a:srgbClr val="7030A0"/>
                </a:solidFill>
                <a:latin typeface="Lucida Handwriting" panose="03010101010101010101" pitchFamily="66" charset="0"/>
              </a:rPr>
              <a:t>B</a:t>
            </a:r>
            <a:r>
              <a:rPr lang="en-US" sz="6000" b="1" dirty="0">
                <a:solidFill>
                  <a:srgbClr val="002060"/>
                </a:solidFill>
                <a:latin typeface="Lucida Handwriting" panose="03010101010101010101" pitchFamily="66" charset="0"/>
              </a:rPr>
              <a:t>r</a:t>
            </a:r>
            <a:r>
              <a:rPr lang="en-US" sz="6000" b="1" dirty="0">
                <a:solidFill>
                  <a:srgbClr val="00B0F0"/>
                </a:solidFill>
                <a:latin typeface="Lucida Handwriting" panose="03010101010101010101" pitchFamily="66" charset="0"/>
              </a:rPr>
              <a:t>a</a:t>
            </a:r>
            <a:r>
              <a:rPr lang="en-US" sz="6000" b="1" dirty="0">
                <a:solidFill>
                  <a:srgbClr val="00B050"/>
                </a:solidFill>
                <a:latin typeface="Lucida Handwriting" panose="03010101010101010101" pitchFamily="66" charset="0"/>
              </a:rPr>
              <a:t>i</a:t>
            </a:r>
            <a:r>
              <a:rPr lang="en-US" sz="6000" b="1" dirty="0">
                <a:solidFill>
                  <a:srgbClr val="FFFF09"/>
                </a:solidFill>
                <a:latin typeface="Lucida Handwriting" panose="03010101010101010101" pitchFamily="66" charset="0"/>
              </a:rPr>
              <a:t>n </a:t>
            </a:r>
            <a:r>
              <a:rPr lang="en-US" sz="6000" b="1" dirty="0">
                <a:solidFill>
                  <a:srgbClr val="FF3300"/>
                </a:solidFill>
                <a:latin typeface="Lucida Handwriting" panose="03010101010101010101" pitchFamily="66" charset="0"/>
              </a:rPr>
              <a:t>S</a:t>
            </a:r>
            <a:r>
              <a:rPr lang="en-US" sz="6000" b="1" dirty="0">
                <a:solidFill>
                  <a:srgbClr val="FF6600"/>
                </a:solidFill>
                <a:latin typeface="Lucida Handwriting" panose="03010101010101010101" pitchFamily="66" charset="0"/>
              </a:rPr>
              <a:t>t</a:t>
            </a:r>
            <a:r>
              <a:rPr lang="en-US" sz="6000" b="1" dirty="0">
                <a:solidFill>
                  <a:srgbClr val="7030A0"/>
                </a:solidFill>
                <a:latin typeface="Lucida Handwriting" panose="03010101010101010101" pitchFamily="66" charset="0"/>
              </a:rPr>
              <a:t>o</a:t>
            </a:r>
            <a:r>
              <a:rPr lang="en-US" sz="6000" b="1" dirty="0">
                <a:solidFill>
                  <a:srgbClr val="002060"/>
                </a:solidFill>
                <a:latin typeface="Lucida Handwriting" panose="03010101010101010101" pitchFamily="66" charset="0"/>
              </a:rPr>
              <a:t>r</a:t>
            </a:r>
            <a:r>
              <a:rPr lang="en-US" sz="6000" b="1" dirty="0">
                <a:solidFill>
                  <a:srgbClr val="00B0F0"/>
                </a:solidFill>
                <a:latin typeface="Lucida Handwriting" panose="03010101010101010101" pitchFamily="66" charset="0"/>
              </a:rPr>
              <a:t>m</a:t>
            </a:r>
            <a:r>
              <a:rPr lang="en-US" sz="6000" b="1" dirty="0">
                <a:solidFill>
                  <a:srgbClr val="00B050"/>
                </a:solidFill>
                <a:latin typeface="Lucida Handwriting" panose="03010101010101010101" pitchFamily="66" charset="0"/>
              </a:rPr>
              <a:t>i</a:t>
            </a:r>
            <a:r>
              <a:rPr lang="en-US" sz="6000" b="1" dirty="0">
                <a:solidFill>
                  <a:srgbClr val="FFFF09"/>
                </a:solidFill>
                <a:latin typeface="Lucida Handwriting" panose="03010101010101010101" pitchFamily="66" charset="0"/>
              </a:rPr>
              <a:t>n</a:t>
            </a:r>
            <a:r>
              <a:rPr lang="en-US" sz="6000" b="1" dirty="0">
                <a:solidFill>
                  <a:srgbClr val="FF6600"/>
                </a:solidFill>
                <a:latin typeface="Lucida Handwriting" panose="03010101010101010101" pitchFamily="66" charset="0"/>
              </a:rPr>
              <a:t>g</a:t>
            </a:r>
            <a:endParaRPr lang="en-IN" sz="6000" dirty="0">
              <a:solidFill>
                <a:srgbClr val="FF6600"/>
              </a:solidFill>
              <a:latin typeface="Lucida Handwriting" panose="03010101010101010101" pitchFamily="66" charset="0"/>
            </a:endParaRPr>
          </a:p>
        </p:txBody>
      </p:sp>
      <p:pic>
        <p:nvPicPr>
          <p:cNvPr id="8" name="Picture 7">
            <a:extLst>
              <a:ext uri="{FF2B5EF4-FFF2-40B4-BE49-F238E27FC236}">
                <a16:creationId xmlns:a16="http://schemas.microsoft.com/office/drawing/2014/main" id="{9DF27731-C20F-7DD4-A156-3FE3C1D065C6}"/>
              </a:ext>
            </a:extLst>
          </p:cNvPr>
          <p:cNvPicPr>
            <a:picLocks noChangeAspect="1"/>
          </p:cNvPicPr>
          <p:nvPr/>
        </p:nvPicPr>
        <p:blipFill rotWithShape="1">
          <a:blip r:embed="rId2">
            <a:extLst>
              <a:ext uri="{28A0092B-C50C-407E-A947-70E740481C1C}">
                <a14:useLocalDpi xmlns:a14="http://schemas.microsoft.com/office/drawing/2010/main" val="0"/>
              </a:ext>
            </a:extLst>
          </a:blip>
          <a:srcRect l="6129" b="25893"/>
          <a:stretch/>
        </p:blipFill>
        <p:spPr>
          <a:xfrm>
            <a:off x="9753600" y="180915"/>
            <a:ext cx="1600200" cy="931069"/>
          </a:xfrm>
          <a:prstGeom prst="rect">
            <a:avLst/>
          </a:prstGeom>
        </p:spPr>
      </p:pic>
    </p:spTree>
    <p:extLst>
      <p:ext uri="{BB962C8B-B14F-4D97-AF65-F5344CB8AC3E}">
        <p14:creationId xmlns:p14="http://schemas.microsoft.com/office/powerpoint/2010/main" val="2213686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2590800"/>
            <a:ext cx="9982200" cy="1077218"/>
          </a:xfrm>
          <a:prstGeom prst="rect">
            <a:avLst/>
          </a:prstGeom>
          <a:noFill/>
        </p:spPr>
        <p:txBody>
          <a:bodyPr wrap="square" rtlCol="0">
            <a:spAutoFit/>
          </a:bodyPr>
          <a:lstStyle/>
          <a:p>
            <a:pPr algn="just"/>
            <a:r>
              <a:rPr lang="en-US" sz="3200" dirty="0"/>
              <a:t>A practicing member can do so only with prior permission of the Client. </a:t>
            </a:r>
            <a:endParaRPr lang="en-IN" sz="3200" dirty="0"/>
          </a:p>
        </p:txBody>
      </p:sp>
      <p:sp>
        <p:nvSpPr>
          <p:cNvPr id="4" name="Title 4">
            <a:extLst>
              <a:ext uri="{FF2B5EF4-FFF2-40B4-BE49-F238E27FC236}">
                <a16:creationId xmlns:a16="http://schemas.microsoft.com/office/drawing/2014/main" id="{7FEE7A1D-0A79-C325-6C3A-A3E5076033E8}"/>
              </a:ext>
            </a:extLst>
          </p:cNvPr>
          <p:cNvSpPr>
            <a:spLocks noGrp="1"/>
          </p:cNvSpPr>
          <p:nvPr>
            <p:ph type="title"/>
          </p:nvPr>
        </p:nvSpPr>
        <p:spPr>
          <a:xfrm>
            <a:off x="1093305" y="190854"/>
            <a:ext cx="8991600" cy="875946"/>
          </a:xfrm>
        </p:spPr>
        <p:txBody>
          <a:bodyPr>
            <a:noAutofit/>
          </a:bodyPr>
          <a:lstStyle/>
          <a:p>
            <a:pPr algn="just"/>
            <a:r>
              <a:rPr lang="en-US" sz="6000" b="1" dirty="0">
                <a:solidFill>
                  <a:srgbClr val="7030A0"/>
                </a:solidFill>
                <a:latin typeface="Lucida Handwriting" panose="03010101010101010101" pitchFamily="66" charset="0"/>
              </a:rPr>
              <a:t>B</a:t>
            </a:r>
            <a:r>
              <a:rPr lang="en-US" sz="6000" b="1" dirty="0">
                <a:solidFill>
                  <a:srgbClr val="002060"/>
                </a:solidFill>
                <a:latin typeface="Lucida Handwriting" panose="03010101010101010101" pitchFamily="66" charset="0"/>
              </a:rPr>
              <a:t>r</a:t>
            </a:r>
            <a:r>
              <a:rPr lang="en-US" sz="6000" b="1" dirty="0">
                <a:solidFill>
                  <a:srgbClr val="00B0F0"/>
                </a:solidFill>
                <a:latin typeface="Lucida Handwriting" panose="03010101010101010101" pitchFamily="66" charset="0"/>
              </a:rPr>
              <a:t>a</a:t>
            </a:r>
            <a:r>
              <a:rPr lang="en-US" sz="6000" b="1" dirty="0">
                <a:solidFill>
                  <a:srgbClr val="00B050"/>
                </a:solidFill>
                <a:latin typeface="Lucida Handwriting" panose="03010101010101010101" pitchFamily="66" charset="0"/>
              </a:rPr>
              <a:t>i</a:t>
            </a:r>
            <a:r>
              <a:rPr lang="en-US" sz="6000" b="1" dirty="0">
                <a:solidFill>
                  <a:srgbClr val="FFFF09"/>
                </a:solidFill>
                <a:latin typeface="Lucida Handwriting" panose="03010101010101010101" pitchFamily="66" charset="0"/>
              </a:rPr>
              <a:t>n </a:t>
            </a:r>
            <a:r>
              <a:rPr lang="en-US" sz="6000" b="1" dirty="0">
                <a:solidFill>
                  <a:srgbClr val="FF3300"/>
                </a:solidFill>
                <a:latin typeface="Lucida Handwriting" panose="03010101010101010101" pitchFamily="66" charset="0"/>
              </a:rPr>
              <a:t>S</a:t>
            </a:r>
            <a:r>
              <a:rPr lang="en-US" sz="6000" b="1" dirty="0">
                <a:solidFill>
                  <a:srgbClr val="FF6600"/>
                </a:solidFill>
                <a:latin typeface="Lucida Handwriting" panose="03010101010101010101" pitchFamily="66" charset="0"/>
              </a:rPr>
              <a:t>t</a:t>
            </a:r>
            <a:r>
              <a:rPr lang="en-US" sz="6000" b="1" dirty="0">
                <a:solidFill>
                  <a:srgbClr val="7030A0"/>
                </a:solidFill>
                <a:latin typeface="Lucida Handwriting" panose="03010101010101010101" pitchFamily="66" charset="0"/>
              </a:rPr>
              <a:t>o</a:t>
            </a:r>
            <a:r>
              <a:rPr lang="en-US" sz="6000" b="1" dirty="0">
                <a:solidFill>
                  <a:srgbClr val="002060"/>
                </a:solidFill>
                <a:latin typeface="Lucida Handwriting" panose="03010101010101010101" pitchFamily="66" charset="0"/>
              </a:rPr>
              <a:t>r</a:t>
            </a:r>
            <a:r>
              <a:rPr lang="en-US" sz="6000" b="1" dirty="0">
                <a:solidFill>
                  <a:srgbClr val="00B0F0"/>
                </a:solidFill>
                <a:latin typeface="Lucida Handwriting" panose="03010101010101010101" pitchFamily="66" charset="0"/>
              </a:rPr>
              <a:t>m</a:t>
            </a:r>
            <a:r>
              <a:rPr lang="en-US" sz="6000" b="1" dirty="0">
                <a:solidFill>
                  <a:srgbClr val="00B050"/>
                </a:solidFill>
                <a:latin typeface="Lucida Handwriting" panose="03010101010101010101" pitchFamily="66" charset="0"/>
              </a:rPr>
              <a:t>i</a:t>
            </a:r>
            <a:r>
              <a:rPr lang="en-US" sz="6000" b="1" dirty="0">
                <a:solidFill>
                  <a:srgbClr val="FFFF09"/>
                </a:solidFill>
                <a:latin typeface="Lucida Handwriting" panose="03010101010101010101" pitchFamily="66" charset="0"/>
              </a:rPr>
              <a:t>n</a:t>
            </a:r>
            <a:r>
              <a:rPr lang="en-US" sz="6000" b="1" dirty="0">
                <a:solidFill>
                  <a:srgbClr val="FF6600"/>
                </a:solidFill>
                <a:latin typeface="Lucida Handwriting" panose="03010101010101010101" pitchFamily="66" charset="0"/>
              </a:rPr>
              <a:t>g</a:t>
            </a:r>
            <a:endParaRPr lang="en-IN" sz="6000" dirty="0">
              <a:solidFill>
                <a:srgbClr val="FF6600"/>
              </a:solidFill>
              <a:latin typeface="Lucida Handwriting" panose="03010101010101010101" pitchFamily="66" charset="0"/>
            </a:endParaRPr>
          </a:p>
        </p:txBody>
      </p:sp>
      <p:pic>
        <p:nvPicPr>
          <p:cNvPr id="8" name="Picture 7">
            <a:extLst>
              <a:ext uri="{FF2B5EF4-FFF2-40B4-BE49-F238E27FC236}">
                <a16:creationId xmlns:a16="http://schemas.microsoft.com/office/drawing/2014/main" id="{9DF27731-C20F-7DD4-A156-3FE3C1D065C6}"/>
              </a:ext>
            </a:extLst>
          </p:cNvPr>
          <p:cNvPicPr>
            <a:picLocks noChangeAspect="1"/>
          </p:cNvPicPr>
          <p:nvPr/>
        </p:nvPicPr>
        <p:blipFill rotWithShape="1">
          <a:blip r:embed="rId2">
            <a:extLst>
              <a:ext uri="{28A0092B-C50C-407E-A947-70E740481C1C}">
                <a14:useLocalDpi xmlns:a14="http://schemas.microsoft.com/office/drawing/2010/main" val="0"/>
              </a:ext>
            </a:extLst>
          </a:blip>
          <a:srcRect l="6129" b="25893"/>
          <a:stretch/>
        </p:blipFill>
        <p:spPr>
          <a:xfrm>
            <a:off x="9753600" y="180915"/>
            <a:ext cx="1600200" cy="931069"/>
          </a:xfrm>
          <a:prstGeom prst="rect">
            <a:avLst/>
          </a:prstGeom>
        </p:spPr>
      </p:pic>
    </p:spTree>
    <p:extLst>
      <p:ext uri="{BB962C8B-B14F-4D97-AF65-F5344CB8AC3E}">
        <p14:creationId xmlns:p14="http://schemas.microsoft.com/office/powerpoint/2010/main" val="978299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a:p>
          <a:p>
            <a:endParaRPr lang="en-US" dirty="0"/>
          </a:p>
          <a:p>
            <a:endParaRPr lang="en-US" dirty="0"/>
          </a:p>
          <a:p>
            <a:endParaRPr lang="en-US" dirty="0"/>
          </a:p>
          <a:p>
            <a:pPr algn="ctr"/>
            <a:r>
              <a:rPr lang="en-IN" altLang="en-US" sz="4000" spc="-50" dirty="0">
                <a:solidFill>
                  <a:schemeClr val="tx2"/>
                </a:solidFill>
                <a:effectLst>
                  <a:outerShdw blurRad="38100" dist="38100" dir="2700000" algn="tl">
                    <a:srgbClr val="000000">
                      <a:alpha val="43137"/>
                    </a:srgbClr>
                  </a:outerShdw>
                </a:effectLst>
                <a:latin typeface="+mj-lt"/>
                <a:ea typeface="+mj-ea"/>
                <a:cs typeface="+mj-cs"/>
                <a:sym typeface="+mn-ea"/>
              </a:rPr>
              <a:t>CONTINGENT FEES </a:t>
            </a:r>
          </a:p>
          <a:p>
            <a:pPr algn="ctr"/>
            <a:r>
              <a:rPr lang="en-US" sz="2200" spc="-50" dirty="0">
                <a:solidFill>
                  <a:schemeClr val="tx2"/>
                </a:solidFill>
                <a:effectLst>
                  <a:outerShdw blurRad="38100" dist="38100" dir="2700000" algn="tl">
                    <a:srgbClr val="000000">
                      <a:alpha val="43137"/>
                    </a:srgbClr>
                  </a:outerShdw>
                </a:effectLst>
                <a:latin typeface="+mj-lt"/>
                <a:ea typeface="+mj-ea"/>
                <a:cs typeface="+mj-cs"/>
                <a:sym typeface="+mn-ea"/>
              </a:rPr>
              <a:t>(SECTIONS - </a:t>
            </a:r>
            <a:r>
              <a:rPr lang="en-IN" sz="2200" spc="-50" dirty="0">
                <a:solidFill>
                  <a:schemeClr val="tx2"/>
                </a:solidFill>
                <a:effectLst>
                  <a:outerShdw blurRad="38100" dist="38100" dir="2700000" algn="tl">
                    <a:srgbClr val="000000">
                      <a:alpha val="43137"/>
                    </a:srgbClr>
                  </a:outerShdw>
                </a:effectLst>
                <a:latin typeface="+mj-lt"/>
                <a:ea typeface="+mj-ea"/>
                <a:cs typeface="+mj-cs"/>
              </a:rPr>
              <a:t>330, 410.9, 905</a:t>
            </a:r>
            <a:r>
              <a:rPr lang="en-US" sz="2200" spc="-50" dirty="0">
                <a:solidFill>
                  <a:schemeClr val="tx2"/>
                </a:solidFill>
                <a:effectLst>
                  <a:outerShdw blurRad="38100" dist="38100" dir="2700000" algn="tl">
                    <a:srgbClr val="000000">
                      <a:alpha val="43137"/>
                    </a:srgbClr>
                  </a:outerShdw>
                </a:effectLst>
                <a:latin typeface="+mj-lt"/>
                <a:ea typeface="+mj-ea"/>
                <a:cs typeface="+mj-cs"/>
                <a:sym typeface="+mn-ea"/>
              </a:rPr>
              <a:t>)</a:t>
            </a:r>
          </a:p>
          <a:p>
            <a:pPr algn="ctr"/>
            <a:r>
              <a:rPr lang="en-US" sz="2200" spc="-50" dirty="0">
                <a:solidFill>
                  <a:schemeClr val="tx2"/>
                </a:solidFill>
                <a:effectLst>
                  <a:outerShdw blurRad="38100" dist="38100" dir="2700000" algn="tl">
                    <a:srgbClr val="000000">
                      <a:alpha val="43137"/>
                    </a:srgbClr>
                  </a:outerShdw>
                </a:effectLst>
                <a:latin typeface="+mj-lt"/>
                <a:ea typeface="+mj-ea"/>
                <a:cs typeface="+mj-cs"/>
                <a:sym typeface="+mn-ea"/>
              </a:rPr>
              <a:t>(REGULATION 192)</a:t>
            </a:r>
            <a:endParaRPr lang="en-US" sz="2200" spc="-50" dirty="0">
              <a:solidFill>
                <a:schemeClr val="tx2"/>
              </a:solidFill>
              <a:effectLst>
                <a:outerShdw blurRad="38100" dist="38100" dir="2700000" algn="tl">
                  <a:srgbClr val="000000">
                    <a:alpha val="43137"/>
                  </a:srgbClr>
                </a:outerShdw>
              </a:effectLst>
              <a:latin typeface="+mj-lt"/>
              <a:ea typeface="+mj-ea"/>
              <a:cs typeface="+mj-cs"/>
            </a:endParaRPr>
          </a:p>
          <a:p>
            <a:endParaRPr lang="en-US" sz="3600" dirty="0"/>
          </a:p>
        </p:txBody>
      </p:sp>
      <p:pic>
        <p:nvPicPr>
          <p:cNvPr id="4" name="Picture 3">
            <a:extLst>
              <a:ext uri="{FF2B5EF4-FFF2-40B4-BE49-F238E27FC236}">
                <a16:creationId xmlns:a16="http://schemas.microsoft.com/office/drawing/2014/main" id="{3A423B29-1775-2367-74E7-8639E98FEC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88" y="496128"/>
            <a:ext cx="3965712" cy="5218872"/>
          </a:xfrm>
          <a:prstGeom prst="rect">
            <a:avLst/>
          </a:prstGeom>
          <a:ln w="12700">
            <a:solidFill>
              <a:srgbClr val="F07F09"/>
            </a:solidFill>
          </a:ln>
        </p:spPr>
      </p:pic>
    </p:spTree>
    <p:extLst>
      <p:ext uri="{BB962C8B-B14F-4D97-AF65-F5344CB8AC3E}">
        <p14:creationId xmlns:p14="http://schemas.microsoft.com/office/powerpoint/2010/main" val="2933783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just"/>
            <a:r>
              <a:rPr lang="en-IN" sz="3000" dirty="0"/>
              <a:t>Contingent Fees</a:t>
            </a:r>
            <a:endParaRPr lang="en-US" sz="3000" dirty="0"/>
          </a:p>
        </p:txBody>
      </p:sp>
      <p:grpSp>
        <p:nvGrpSpPr>
          <p:cNvPr id="7" name="Group 6">
            <a:extLst>
              <a:ext uri="{FF2B5EF4-FFF2-40B4-BE49-F238E27FC236}">
                <a16:creationId xmlns:a16="http://schemas.microsoft.com/office/drawing/2014/main" id="{28385224-244D-8174-32A9-9988ADE80199}"/>
              </a:ext>
            </a:extLst>
          </p:cNvPr>
          <p:cNvGrpSpPr/>
          <p:nvPr/>
        </p:nvGrpSpPr>
        <p:grpSpPr>
          <a:xfrm>
            <a:off x="355600" y="960115"/>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6" name="TextBox 5">
            <a:extLst>
              <a:ext uri="{FF2B5EF4-FFF2-40B4-BE49-F238E27FC236}">
                <a16:creationId xmlns:a16="http://schemas.microsoft.com/office/drawing/2014/main" id="{736B2173-3DCE-069C-8EAF-AC15A6A75121}"/>
              </a:ext>
            </a:extLst>
          </p:cNvPr>
          <p:cNvSpPr txBox="1"/>
          <p:nvPr/>
        </p:nvSpPr>
        <p:spPr>
          <a:xfrm>
            <a:off x="609600" y="1219200"/>
            <a:ext cx="10972800" cy="800219"/>
          </a:xfrm>
          <a:prstGeom prst="rect">
            <a:avLst/>
          </a:prstGeom>
          <a:noFill/>
        </p:spPr>
        <p:txBody>
          <a:bodyPr wrap="square">
            <a:spAutoFit/>
          </a:bodyPr>
          <a:lstStyle/>
          <a:p>
            <a:pPr algn="just"/>
            <a:r>
              <a:rPr lang="en-US" sz="2300" b="0" i="0" u="none" strike="noStrike" baseline="0" dirty="0">
                <a:solidFill>
                  <a:schemeClr val="bg1"/>
                </a:solidFill>
              </a:rPr>
              <a:t>Accepting fees based on Percentage of Profits or Contingent upon findings or results of work is allowed in the following cases :- </a:t>
            </a:r>
            <a:endParaRPr lang="en-IN" sz="2300" dirty="0">
              <a:solidFill>
                <a:schemeClr val="bg1"/>
              </a:solidFill>
            </a:endParaRPr>
          </a:p>
        </p:txBody>
      </p:sp>
      <p:sp>
        <p:nvSpPr>
          <p:cNvPr id="9" name="TextBox 8">
            <a:extLst>
              <a:ext uri="{FF2B5EF4-FFF2-40B4-BE49-F238E27FC236}">
                <a16:creationId xmlns:a16="http://schemas.microsoft.com/office/drawing/2014/main" id="{57FC0209-5792-76F1-50CD-C140EDBB583C}"/>
              </a:ext>
            </a:extLst>
          </p:cNvPr>
          <p:cNvSpPr txBox="1"/>
          <p:nvPr/>
        </p:nvSpPr>
        <p:spPr>
          <a:xfrm>
            <a:off x="842961" y="2001468"/>
            <a:ext cx="9520239" cy="4185761"/>
          </a:xfrm>
          <a:prstGeom prst="rect">
            <a:avLst/>
          </a:prstGeom>
          <a:noFill/>
        </p:spPr>
        <p:txBody>
          <a:bodyPr wrap="square">
            <a:spAutoFit/>
          </a:bodyPr>
          <a:lstStyle/>
          <a:p>
            <a:pPr marL="342900" indent="-342900">
              <a:spcAft>
                <a:spcPts val="600"/>
              </a:spcAft>
              <a:buAutoNum type="alphaLcParenR"/>
            </a:pPr>
            <a:r>
              <a:rPr lang="en-US" sz="2000" b="0" i="0" u="none" strike="noStrike" baseline="0" dirty="0">
                <a:solidFill>
                  <a:schemeClr val="bg1"/>
                </a:solidFill>
              </a:rPr>
              <a:t>Receiver or Liquidator</a:t>
            </a:r>
          </a:p>
          <a:p>
            <a:pPr marL="342900" indent="-342900">
              <a:spcAft>
                <a:spcPts val="600"/>
              </a:spcAft>
              <a:buAutoNum type="alphaLcParenR"/>
            </a:pPr>
            <a:r>
              <a:rPr lang="en-US" sz="2000" dirty="0">
                <a:solidFill>
                  <a:schemeClr val="bg1"/>
                </a:solidFill>
              </a:rPr>
              <a:t>Auditor of a Co-Operative Society</a:t>
            </a:r>
          </a:p>
          <a:p>
            <a:pPr marL="342900" indent="-342900">
              <a:spcAft>
                <a:spcPts val="600"/>
              </a:spcAft>
              <a:buAutoNum type="alphaLcParenR"/>
            </a:pPr>
            <a:r>
              <a:rPr lang="en-US" sz="2000" dirty="0">
                <a:solidFill>
                  <a:schemeClr val="bg1"/>
                </a:solidFill>
              </a:rPr>
              <a:t>Valuer for Direct Tax valuations</a:t>
            </a:r>
          </a:p>
          <a:p>
            <a:pPr marL="342900" indent="-342900">
              <a:spcAft>
                <a:spcPts val="600"/>
              </a:spcAft>
              <a:buAutoNum type="alphaLcParenR"/>
            </a:pPr>
            <a:r>
              <a:rPr lang="en-IN" sz="2000" dirty="0">
                <a:solidFill>
                  <a:schemeClr val="bg1"/>
                </a:solidFill>
              </a:rPr>
              <a:t>Management Consultancy Services as may be permitted by the Council</a:t>
            </a:r>
          </a:p>
          <a:p>
            <a:pPr marL="342900" indent="-342900">
              <a:spcAft>
                <a:spcPts val="600"/>
              </a:spcAft>
              <a:buAutoNum type="alphaLcParenR"/>
            </a:pPr>
            <a:r>
              <a:rPr lang="en-IN" sz="2000" dirty="0">
                <a:solidFill>
                  <a:schemeClr val="bg1"/>
                </a:solidFill>
              </a:rPr>
              <a:t>Fund Raising Services</a:t>
            </a:r>
          </a:p>
          <a:p>
            <a:pPr marL="342900" indent="-342900">
              <a:spcAft>
                <a:spcPts val="600"/>
              </a:spcAft>
              <a:buAutoNum type="alphaLcParenR"/>
            </a:pPr>
            <a:r>
              <a:rPr lang="en-IN" sz="2000" dirty="0">
                <a:solidFill>
                  <a:schemeClr val="bg1"/>
                </a:solidFill>
              </a:rPr>
              <a:t>Debt Recovery Services</a:t>
            </a:r>
          </a:p>
          <a:p>
            <a:pPr marL="342900" indent="-342900">
              <a:spcAft>
                <a:spcPts val="600"/>
              </a:spcAft>
              <a:buAutoNum type="alphaLcParenR"/>
            </a:pPr>
            <a:r>
              <a:rPr lang="en-IN" sz="2000" dirty="0">
                <a:solidFill>
                  <a:schemeClr val="bg1"/>
                </a:solidFill>
              </a:rPr>
              <a:t>Cost Optimisation Services</a:t>
            </a:r>
          </a:p>
          <a:p>
            <a:pPr marL="342900" indent="-342900">
              <a:spcAft>
                <a:spcPts val="600"/>
              </a:spcAft>
              <a:buAutoNum type="alphaLcParenR"/>
            </a:pPr>
            <a:r>
              <a:rPr lang="en-US" sz="2000" dirty="0">
                <a:solidFill>
                  <a:schemeClr val="bg1"/>
                </a:solidFill>
              </a:rPr>
              <a:t>Any Other Service as may be decided by the </a:t>
            </a:r>
            <a:r>
              <a:rPr lang="en-IN" sz="2000" dirty="0">
                <a:solidFill>
                  <a:schemeClr val="bg1"/>
                </a:solidFill>
              </a:rPr>
              <a:t>Council</a:t>
            </a:r>
          </a:p>
          <a:p>
            <a:pPr marL="804863" indent="-268288" algn="l">
              <a:spcAft>
                <a:spcPts val="600"/>
              </a:spcAft>
              <a:buSzPct val="100000"/>
              <a:buFont typeface="Wingdings" panose="05000000000000000000" pitchFamily="2" charset="2"/>
              <a:buChar char="§"/>
            </a:pPr>
            <a:r>
              <a:rPr lang="en-IN" sz="1900" b="0" i="0" u="none" strike="noStrike" baseline="0" dirty="0">
                <a:solidFill>
                  <a:schemeClr val="bg1"/>
                </a:solidFill>
              </a:rPr>
              <a:t>Insolvency Professional Services </a:t>
            </a:r>
          </a:p>
          <a:p>
            <a:pPr marL="804863" indent="-268288">
              <a:spcAft>
                <a:spcPts val="600"/>
              </a:spcAft>
              <a:buSzPct val="100000"/>
              <a:buFont typeface="Wingdings" panose="05000000000000000000" pitchFamily="2" charset="2"/>
              <a:buChar char="§"/>
            </a:pPr>
            <a:r>
              <a:rPr lang="fr-FR" sz="1900" dirty="0">
                <a:solidFill>
                  <a:schemeClr val="bg1"/>
                </a:solidFill>
              </a:rPr>
              <a:t>Non-assurance Services to Non-audit Clients</a:t>
            </a:r>
            <a:endParaRPr lang="en-IN" sz="1900" dirty="0">
              <a:solidFill>
                <a:schemeClr val="bg1"/>
              </a:solidFill>
            </a:endParaRPr>
          </a:p>
          <a:p>
            <a:pPr marL="804863" indent="-447675" algn="l">
              <a:buSzPct val="100000"/>
              <a:buFont typeface="Wingdings" panose="05000000000000000000" pitchFamily="2" charset="2"/>
              <a:buChar char="§"/>
            </a:pPr>
            <a:endParaRPr lang="en-IN"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189576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724400" y="457200"/>
            <a:ext cx="6400800" cy="944880"/>
          </a:xfrm>
        </p:spPr>
        <p:txBody>
          <a:bodyPr>
            <a:normAutofit fontScale="77500" lnSpcReduction="20000"/>
          </a:bodyPr>
          <a:lstStyle/>
          <a:p>
            <a:r>
              <a:rPr lang="en-US" sz="4600" spc="-50" dirty="0">
                <a:solidFill>
                  <a:schemeClr val="tx2"/>
                </a:solidFill>
                <a:effectLst>
                  <a:outerShdw blurRad="38100" dist="38100" dir="2700000" algn="tl">
                    <a:srgbClr val="000000">
                      <a:alpha val="43137"/>
                    </a:srgbClr>
                  </a:outerShdw>
                </a:effectLst>
                <a:latin typeface="+mj-lt"/>
                <a:ea typeface="+mj-ea"/>
                <a:cs typeface="+mj-cs"/>
              </a:rPr>
              <a:t> FEES – Relative Size (Section</a:t>
            </a:r>
            <a:r>
              <a:rPr lang="en-IN" altLang="en-US" sz="4600" dirty="0"/>
              <a:t>- </a:t>
            </a:r>
            <a:r>
              <a:rPr lang="en-US" sz="4600" spc="-50" dirty="0">
                <a:solidFill>
                  <a:schemeClr val="tx2"/>
                </a:solidFill>
                <a:effectLst>
                  <a:outerShdw blurRad="38100" dist="38100" dir="2700000" algn="tl">
                    <a:srgbClr val="000000">
                      <a:alpha val="43137"/>
                    </a:srgbClr>
                  </a:outerShdw>
                </a:effectLst>
                <a:latin typeface="+mj-lt"/>
                <a:ea typeface="+mj-ea"/>
                <a:cs typeface="+mj-cs"/>
              </a:rPr>
              <a:t>410)</a:t>
            </a:r>
          </a:p>
          <a:p>
            <a:endParaRPr lang="en-US" sz="8000" spc="-50" dirty="0">
              <a:solidFill>
                <a:schemeClr val="tx2"/>
              </a:solidFill>
              <a:effectLst>
                <a:outerShdw blurRad="38100" dist="38100" dir="2700000" algn="tl">
                  <a:srgbClr val="000000">
                    <a:alpha val="43137"/>
                  </a:srgbClr>
                </a:outerShdw>
              </a:effectLst>
              <a:latin typeface="+mj-lt"/>
              <a:ea typeface="+mj-ea"/>
              <a:cs typeface="+mj-cs"/>
            </a:endParaRPr>
          </a:p>
          <a:p>
            <a:endParaRPr lang="en-IN" alt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1175"/>
            <a:ext cx="12192000" cy="507682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br>
              <a:rPr lang="en-US" dirty="0"/>
            </a:br>
            <a:r>
              <a:rPr lang="en-US" b="1" dirty="0">
                <a:sym typeface="+mn-ea"/>
              </a:rPr>
              <a:t>What does Code of Ethics say</a:t>
            </a:r>
            <a:endParaRPr lang="en-US" b="1" dirty="0"/>
          </a:p>
        </p:txBody>
      </p:sp>
      <p:sp>
        <p:nvSpPr>
          <p:cNvPr id="3" name="Text Placeholder 2"/>
          <p:cNvSpPr>
            <a:spLocks noGrp="1"/>
          </p:cNvSpPr>
          <p:nvPr>
            <p:ph type="body" idx="1"/>
          </p:nvPr>
        </p:nvSpPr>
        <p:spPr/>
        <p:txBody>
          <a:bodyPr>
            <a:normAutofit fontScale="25000" lnSpcReduction="20000"/>
          </a:bodyPr>
          <a:lstStyle/>
          <a:p>
            <a:pPr algn="just">
              <a:buFont typeface="Arial" panose="020B0604020202020204" pitchFamily="34" charset="0"/>
              <a:buChar char="•"/>
            </a:pPr>
            <a:r>
              <a:rPr lang="en-IN" altLang="en-US" sz="8000" dirty="0"/>
              <a:t> Where for two consecutive years</a:t>
            </a:r>
          </a:p>
          <a:p>
            <a:pPr marL="357188" indent="0" algn="just">
              <a:buFont typeface="Arial" panose="020B0604020202020204" pitchFamily="34" charset="0"/>
              <a:buNone/>
            </a:pPr>
            <a:r>
              <a:rPr lang="en-IN" altLang="en-US" sz="8000" dirty="0"/>
              <a:t>a)</a:t>
            </a:r>
            <a:r>
              <a:rPr lang="en-IN" altLang="en-US" sz="8000" dirty="0">
                <a:solidFill>
                  <a:srgbClr val="FF0000"/>
                </a:solidFill>
              </a:rPr>
              <a:t> </a:t>
            </a:r>
            <a:r>
              <a:rPr lang="en-IN" altLang="en-US" sz="8000" strike="sngStrike" dirty="0">
                <a:solidFill>
                  <a:srgbClr val="FF0000"/>
                </a:solidFill>
              </a:rPr>
              <a:t>the total gross annual professional fees (“total fees) from the audit client and its related entities represent more than 15% of the total fees received by the firm expressing the opinion on the financial statements of the client</a:t>
            </a:r>
            <a:r>
              <a:rPr lang="en-IN" altLang="en-US" sz="8000" dirty="0"/>
              <a:t> </a:t>
            </a:r>
          </a:p>
          <a:p>
            <a:pPr marL="357188" indent="0" algn="just">
              <a:buFont typeface="Arial" panose="020B0604020202020204" pitchFamily="34" charset="0"/>
              <a:buNone/>
            </a:pPr>
            <a:r>
              <a:rPr lang="en-IN" altLang="en-US" sz="8000" dirty="0"/>
              <a:t>b) the firm shall</a:t>
            </a:r>
          </a:p>
          <a:p>
            <a:pPr marL="625475" indent="-268288" algn="just">
              <a:buFont typeface="Arial" panose="020B0604020202020204" pitchFamily="34" charset="0"/>
              <a:buAutoNum type="arabicPeriod"/>
            </a:pPr>
            <a:r>
              <a:rPr lang="en-IN" altLang="en-US" sz="8000" dirty="0"/>
              <a:t>Disclose the above fact to </a:t>
            </a:r>
            <a:r>
              <a:rPr lang="en-IN" altLang="en-US" sz="8000" strike="sngStrike" dirty="0">
                <a:solidFill>
                  <a:srgbClr val="FF0000"/>
                </a:solidFill>
              </a:rPr>
              <a:t>TCWG</a:t>
            </a:r>
            <a:r>
              <a:rPr lang="en-IN" altLang="en-US" sz="8000" dirty="0"/>
              <a:t> Institute.</a:t>
            </a:r>
          </a:p>
          <a:p>
            <a:pPr marL="625475" indent="-268288" algn="just">
              <a:buFont typeface="Arial" panose="020B0604020202020204" pitchFamily="34" charset="0"/>
              <a:buAutoNum type="arabicPeriod"/>
            </a:pPr>
            <a:r>
              <a:rPr lang="en-IN" altLang="en-US" sz="8000" strike="sngStrike" dirty="0">
                <a:solidFill>
                  <a:srgbClr val="FF0000"/>
                </a:solidFill>
              </a:rPr>
              <a:t>Consider the following actions might be a safeguard to address the threat created</a:t>
            </a:r>
          </a:p>
          <a:p>
            <a:pPr marL="715963" indent="0" algn="just" defTabSz="715963">
              <a:buFont typeface="Arial" panose="020B0604020202020204" pitchFamily="34" charset="0"/>
              <a:buNone/>
            </a:pPr>
            <a:r>
              <a:rPr lang="en-IN" altLang="en-US" sz="8000" strike="sngStrike" dirty="0">
                <a:solidFill>
                  <a:srgbClr val="FF0000"/>
                </a:solidFill>
              </a:rPr>
              <a:t>1. EQCR by a professional accountant prior to the opinion being issued on the third year’s financial statements ~~“a pre issuance review”</a:t>
            </a:r>
          </a:p>
          <a:p>
            <a:pPr marL="715963" indent="0" algn="just" defTabSz="715963">
              <a:buNone/>
            </a:pPr>
            <a:r>
              <a:rPr lang="en-IN" altLang="en-US" sz="8000" strike="sngStrike" dirty="0">
                <a:solidFill>
                  <a:srgbClr val="FF0000"/>
                </a:solidFill>
                <a:sym typeface="+mn-ea"/>
              </a:rPr>
              <a:t>2. EQCR by a professional accountant after the audit opinion on the third year’s financial statements has been issued, and before the audit opinion being issued on the fourth year’s financial statements ~~“a post issuance review”</a:t>
            </a:r>
            <a:endParaRPr lang="en-IN" altLang="en-US" sz="8000" strike="sngStrike" dirty="0">
              <a:solidFill>
                <a:srgbClr val="FF0000"/>
              </a:solidFill>
            </a:endParaRPr>
          </a:p>
          <a:p>
            <a:pPr defTabSz="715963">
              <a:buFont typeface="Arial" panose="020B0604020202020204" pitchFamily="34" charset="0"/>
              <a:buChar char="•"/>
            </a:pPr>
            <a:endParaRPr lang="en-IN" altLang="en-US" sz="3200" dirty="0"/>
          </a:p>
          <a:p>
            <a:endParaRPr lang="en-US" sz="3200" dirty="0"/>
          </a:p>
          <a:p>
            <a:pPr>
              <a:buFont typeface="Arial" panose="020B0604020202020204" pitchFamily="34" charset="0"/>
              <a:buChar char="•"/>
            </a:pPr>
            <a:endParaRPr lang="en-US" sz="3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ym typeface="+mn-ea"/>
              </a:rPr>
              <a:t>What does Code of Ethics say</a:t>
            </a:r>
            <a:endParaRPr lang="en-US" b="1" dirty="0"/>
          </a:p>
        </p:txBody>
      </p:sp>
      <p:sp>
        <p:nvSpPr>
          <p:cNvPr id="3" name="Content Placeholder 2"/>
          <p:cNvSpPr>
            <a:spLocks noGrp="1"/>
          </p:cNvSpPr>
          <p:nvPr>
            <p:ph idx="1"/>
          </p:nvPr>
        </p:nvSpPr>
        <p:spPr/>
        <p:txBody>
          <a:bodyPr>
            <a:normAutofit fontScale="97500"/>
          </a:bodyPr>
          <a:lstStyle/>
          <a:p>
            <a:pPr algn="just"/>
            <a:r>
              <a:rPr lang="en-IN" altLang="en-US" sz="2400" b="1" dirty="0"/>
              <a:t>Exceptions</a:t>
            </a:r>
            <a:endParaRPr lang="en-IN" altLang="en-US" sz="2400" dirty="0"/>
          </a:p>
          <a:p>
            <a:pPr marL="625475" indent="-357188" algn="just">
              <a:buFont typeface="Arial" panose="020B0604020202020204" pitchFamily="34" charset="0"/>
              <a:buNone/>
            </a:pPr>
            <a:r>
              <a:rPr lang="en-IN" altLang="en-US" sz="2400" dirty="0"/>
              <a:t> 1. No such ceiling on the total fees of the Firm would be applicable where such fees does not exceed </a:t>
            </a:r>
            <a:r>
              <a:rPr lang="en-IN" altLang="en-US" sz="2400" strike="sngStrike" dirty="0">
                <a:solidFill>
                  <a:srgbClr val="FF0000"/>
                </a:solidFill>
              </a:rPr>
              <a:t>Rs 5 00 000</a:t>
            </a:r>
            <a:r>
              <a:rPr lang="en-IN" altLang="en-US" sz="2400" dirty="0"/>
              <a:t> Rs 20,00,000 in respect of a firm including fees received by the firm for other services rendered through the medium of a different firm or firms in which such member or firm may be a partner or proprietor. </a:t>
            </a:r>
          </a:p>
          <a:p>
            <a:pPr marL="625475" indent="-357188" algn="just">
              <a:buFont typeface="Arial" panose="020B0604020202020204" pitchFamily="34" charset="0"/>
              <a:buNone/>
            </a:pPr>
            <a:r>
              <a:rPr lang="en-IN" altLang="en-US" sz="2400" dirty="0"/>
              <a:t>2. No such ceiling on the total fees of a Firm would be applicable in the case of audit of government Companies, public undertakings, nationalised banks, public financial institutions, Regulators or where appointments of auditors are made by the Government. </a:t>
            </a:r>
          </a:p>
          <a:p>
            <a:pPr marL="0" indent="0" algn="just">
              <a:buFont typeface="Arial" panose="020B0604020202020204" pitchFamily="34" charset="0"/>
              <a:buNone/>
            </a:pPr>
            <a:endParaRPr lang="en-IN" alt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ym typeface="+mn-ea"/>
              </a:rPr>
              <a:t>What does Code of Ethics say</a:t>
            </a:r>
            <a:endParaRPr lang="en-US" b="1" dirty="0"/>
          </a:p>
        </p:txBody>
      </p:sp>
      <p:sp>
        <p:nvSpPr>
          <p:cNvPr id="3" name="Content Placeholder 2"/>
          <p:cNvSpPr>
            <a:spLocks noGrp="1"/>
          </p:cNvSpPr>
          <p:nvPr>
            <p:ph idx="1"/>
          </p:nvPr>
        </p:nvSpPr>
        <p:spPr/>
        <p:txBody>
          <a:bodyPr/>
          <a:lstStyle/>
          <a:p>
            <a:pPr>
              <a:buFont typeface="Arial" panose="020B0604020202020204" pitchFamily="34" charset="0"/>
              <a:buChar char="•"/>
            </a:pPr>
            <a:r>
              <a:rPr lang="en-IN" altLang="en-US" dirty="0"/>
              <a:t> </a:t>
            </a:r>
            <a:r>
              <a:rPr lang="en-IN" altLang="en-US" sz="2200" b="1" dirty="0"/>
              <a:t>Differentiated disclosure requirements</a:t>
            </a:r>
          </a:p>
          <a:p>
            <a:pPr>
              <a:buFont typeface="Arial" panose="020B0604020202020204" pitchFamily="34" charset="0"/>
              <a:buChar char="•"/>
            </a:pPr>
            <a:endParaRPr lang="en-IN" altLang="en-US" sz="2200" b="1" dirty="0"/>
          </a:p>
        </p:txBody>
      </p:sp>
      <p:graphicFrame>
        <p:nvGraphicFramePr>
          <p:cNvPr id="5" name="Table 4"/>
          <p:cNvGraphicFramePr/>
          <p:nvPr>
            <p:extLst>
              <p:ext uri="{D42A27DB-BD31-4B8C-83A1-F6EECF244321}">
                <p14:modId xmlns:p14="http://schemas.microsoft.com/office/powerpoint/2010/main" val="2279396123"/>
              </p:ext>
            </p:extLst>
          </p:nvPr>
        </p:nvGraphicFramePr>
        <p:xfrm>
          <a:off x="1155300" y="2438400"/>
          <a:ext cx="10069830" cy="2057400"/>
        </p:xfrm>
        <a:graphic>
          <a:graphicData uri="http://schemas.openxmlformats.org/drawingml/2006/table">
            <a:tbl>
              <a:tblPr firstRow="1" bandRow="1">
                <a:tableStyleId>{5C22544A-7EE6-4342-B048-85BDC9FD1C3A}</a:tableStyleId>
              </a:tblPr>
              <a:tblGrid>
                <a:gridCol w="5034915">
                  <a:extLst>
                    <a:ext uri="{9D8B030D-6E8A-4147-A177-3AD203B41FA5}">
                      <a16:colId xmlns:a16="http://schemas.microsoft.com/office/drawing/2014/main" val="20000"/>
                    </a:ext>
                  </a:extLst>
                </a:gridCol>
                <a:gridCol w="5034915">
                  <a:extLst>
                    <a:ext uri="{9D8B030D-6E8A-4147-A177-3AD203B41FA5}">
                      <a16:colId xmlns:a16="http://schemas.microsoft.com/office/drawing/2014/main" val="20001"/>
                    </a:ext>
                  </a:extLst>
                </a:gridCol>
              </a:tblGrid>
              <a:tr h="493283">
                <a:tc>
                  <a:txBody>
                    <a:bodyPr/>
                    <a:lstStyle/>
                    <a:p>
                      <a:pPr algn="ctr">
                        <a:buNone/>
                      </a:pPr>
                      <a:r>
                        <a:rPr lang="en-US" sz="2000" dirty="0"/>
                        <a:t>For Non Public Interest Entities</a:t>
                      </a:r>
                    </a:p>
                  </a:txBody>
                  <a:tcPr/>
                </a:tc>
                <a:tc>
                  <a:txBody>
                    <a:bodyPr/>
                    <a:lstStyle/>
                    <a:p>
                      <a:pPr algn="ctr">
                        <a:buNone/>
                      </a:pPr>
                      <a:r>
                        <a:rPr lang="en-US" sz="2000" dirty="0"/>
                        <a:t>For Public Interest Entities</a:t>
                      </a:r>
                    </a:p>
                  </a:txBody>
                  <a:tcPr/>
                </a:tc>
                <a:extLst>
                  <a:ext uri="{0D108BD9-81ED-4DB2-BD59-A6C34878D82A}">
                    <a16:rowId xmlns:a16="http://schemas.microsoft.com/office/drawing/2014/main" val="10000"/>
                  </a:ext>
                </a:extLst>
              </a:tr>
              <a:tr h="1564117">
                <a:tc>
                  <a:txBody>
                    <a:bodyPr/>
                    <a:lstStyle/>
                    <a:p>
                      <a:pPr algn="just">
                        <a:buNone/>
                      </a:pPr>
                      <a:r>
                        <a:rPr lang="en-US" dirty="0"/>
                        <a:t>Disclosure</a:t>
                      </a:r>
                      <a:r>
                        <a:rPr lang="en-IN" altLang="en-US" dirty="0"/>
                        <a:t> </a:t>
                      </a:r>
                      <a:r>
                        <a:rPr lang="en-US" dirty="0"/>
                        <a:t>is required where for two</a:t>
                      </a:r>
                      <a:r>
                        <a:rPr lang="en-IN" altLang="en-US" dirty="0"/>
                        <a:t> </a:t>
                      </a:r>
                      <a:r>
                        <a:rPr lang="en-US" dirty="0"/>
                        <a:t>consecutive years, the gross annual</a:t>
                      </a:r>
                      <a:r>
                        <a:rPr lang="en-IN" altLang="en-US" dirty="0"/>
                        <a:t> </a:t>
                      </a:r>
                      <a:r>
                        <a:rPr lang="en-US" dirty="0"/>
                        <a:t>professional fees from an audit client</a:t>
                      </a:r>
                      <a:r>
                        <a:rPr lang="en-IN" altLang="en-US" dirty="0"/>
                        <a:t> </a:t>
                      </a:r>
                      <a:r>
                        <a:rPr lang="en-US" dirty="0"/>
                        <a:t>represent more than 40 % of the total fees received by the firm</a:t>
                      </a:r>
                    </a:p>
                  </a:txBody>
                  <a:tcPr/>
                </a:tc>
                <a:tc>
                  <a:txBody>
                    <a:bodyPr/>
                    <a:lstStyle/>
                    <a:p>
                      <a:pPr algn="just">
                        <a:buNone/>
                      </a:pPr>
                      <a:r>
                        <a:rPr lang="en-US" dirty="0"/>
                        <a:t>Disclosure</a:t>
                      </a:r>
                      <a:r>
                        <a:rPr lang="en-IN" altLang="en-US" dirty="0"/>
                        <a:t> </a:t>
                      </a:r>
                      <a:r>
                        <a:rPr lang="en-US" dirty="0"/>
                        <a:t>is required where for two</a:t>
                      </a:r>
                      <a:r>
                        <a:rPr lang="en-IN" altLang="en-US" dirty="0"/>
                        <a:t> </a:t>
                      </a:r>
                      <a:r>
                        <a:rPr lang="en-US" dirty="0"/>
                        <a:t>consecutive years, the gross annual</a:t>
                      </a:r>
                      <a:r>
                        <a:rPr lang="en-IN" altLang="en-US" dirty="0"/>
                        <a:t> </a:t>
                      </a:r>
                      <a:r>
                        <a:rPr lang="en-US" dirty="0"/>
                        <a:t>professional fees from an audit client</a:t>
                      </a:r>
                      <a:r>
                        <a:rPr lang="en-IN" altLang="en-US" dirty="0"/>
                        <a:t> </a:t>
                      </a:r>
                      <a:r>
                        <a:rPr lang="en-US" dirty="0"/>
                        <a:t>represent more than 20% of the total fees received by the firm</a:t>
                      </a: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000" dirty="0"/>
              <a:t>Important to Remember</a:t>
            </a:r>
            <a:endParaRPr lang="en-IN" sz="3000" dirty="0"/>
          </a:p>
        </p:txBody>
      </p:sp>
      <p:sp>
        <p:nvSpPr>
          <p:cNvPr id="3" name="Google Shape;186;p34">
            <a:extLst>
              <a:ext uri="{FF2B5EF4-FFF2-40B4-BE49-F238E27FC236}">
                <a16:creationId xmlns:a16="http://schemas.microsoft.com/office/drawing/2014/main" id="{1191EF0B-3AD2-640E-AAB9-CC1E73A2833A}"/>
              </a:ext>
            </a:extLst>
          </p:cNvPr>
          <p:cNvSpPr txBox="1">
            <a:spLocks/>
          </p:cNvSpPr>
          <p:nvPr/>
        </p:nvSpPr>
        <p:spPr>
          <a:xfrm>
            <a:off x="1086678" y="1795668"/>
            <a:ext cx="10515600" cy="1752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68288" lvl="0" indent="-268288" defTabSz="457200">
              <a:buClr>
                <a:schemeClr val="accent1"/>
              </a:buClr>
              <a:buFont typeface="Arial" charset="0"/>
              <a:buChar char="•"/>
            </a:pPr>
            <a:r>
              <a:rPr lang="en-US" sz="2800" kern="1200" dirty="0">
                <a:solidFill>
                  <a:schemeClr val="tx1"/>
                </a:solidFill>
                <a:latin typeface="+mn-lt"/>
                <a:ea typeface="Roboto" charset="0"/>
                <a:cs typeface="+mn-cs"/>
              </a:rPr>
              <a:t>Ethics is a State of the Mind</a:t>
            </a:r>
          </a:p>
          <a:p>
            <a:pPr lvl="0" defTabSz="457200">
              <a:buClr>
                <a:schemeClr val="accent1"/>
              </a:buClr>
            </a:pPr>
            <a:endParaRPr lang="en-US" sz="2800" b="1" kern="1200" dirty="0">
              <a:solidFill>
                <a:schemeClr val="tx1"/>
              </a:solidFill>
              <a:latin typeface="+mn-lt"/>
              <a:ea typeface="Roboto" charset="0"/>
              <a:cs typeface="+mn-cs"/>
            </a:endParaRPr>
          </a:p>
          <a:p>
            <a:pPr marL="268288" lvl="0" indent="-268288" defTabSz="457200">
              <a:buClr>
                <a:schemeClr val="accent1"/>
              </a:buClr>
              <a:buFont typeface="Arial" charset="0"/>
              <a:buChar char="•"/>
            </a:pPr>
            <a:r>
              <a:rPr lang="en-US" sz="2800" kern="1200" dirty="0">
                <a:solidFill>
                  <a:schemeClr val="tx1"/>
                </a:solidFill>
                <a:latin typeface="+mn-lt"/>
                <a:ea typeface="Roboto" charset="0"/>
                <a:cs typeface="+mn-cs"/>
              </a:rPr>
              <a:t>Legal Vs Ethical</a:t>
            </a:r>
          </a:p>
          <a:p>
            <a:pPr lvl="0" defTabSz="457200">
              <a:buClrTx/>
            </a:pPr>
            <a:endParaRPr lang="en-US" sz="2000" kern="1200" dirty="0">
              <a:solidFill>
                <a:schemeClr val="tx1"/>
              </a:solidFill>
              <a:latin typeface="Roboto" charset="0"/>
              <a:ea typeface="Roboto" charset="0"/>
              <a:cs typeface="+mn-cs"/>
            </a:endParaRPr>
          </a:p>
        </p:txBody>
      </p:sp>
    </p:spTree>
    <p:extLst>
      <p:ext uri="{BB962C8B-B14F-4D97-AF65-F5344CB8AC3E}">
        <p14:creationId xmlns:p14="http://schemas.microsoft.com/office/powerpoint/2010/main" val="3519918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a:p>
          <a:p>
            <a:endParaRPr lang="en-US" dirty="0"/>
          </a:p>
          <a:p>
            <a:endParaRPr lang="en-US" dirty="0"/>
          </a:p>
          <a:p>
            <a:endParaRPr lang="en-US" dirty="0"/>
          </a:p>
          <a:p>
            <a:pPr algn="ctr"/>
            <a:r>
              <a:rPr lang="en-IN" altLang="en-US" sz="4000" spc="-50" dirty="0">
                <a:solidFill>
                  <a:schemeClr val="tx2"/>
                </a:solidFill>
                <a:effectLst>
                  <a:outerShdw blurRad="38100" dist="38100" dir="2700000" algn="tl">
                    <a:srgbClr val="000000">
                      <a:alpha val="43137"/>
                    </a:srgbClr>
                  </a:outerShdw>
                </a:effectLst>
                <a:latin typeface="+mj-lt"/>
                <a:ea typeface="+mj-ea"/>
                <a:cs typeface="+mj-cs"/>
                <a:sym typeface="+mn-ea"/>
              </a:rPr>
              <a:t>OVERDUE FEES </a:t>
            </a:r>
          </a:p>
          <a:p>
            <a:pPr algn="ctr"/>
            <a:r>
              <a:rPr lang="en-US" sz="2200" spc="-50" dirty="0">
                <a:solidFill>
                  <a:schemeClr val="tx2"/>
                </a:solidFill>
                <a:effectLst>
                  <a:outerShdw blurRad="38100" dist="38100" dir="2700000" algn="tl">
                    <a:srgbClr val="000000">
                      <a:alpha val="43137"/>
                    </a:srgbClr>
                  </a:outerShdw>
                </a:effectLst>
                <a:latin typeface="+mj-lt"/>
                <a:ea typeface="+mj-ea"/>
                <a:cs typeface="+mj-cs"/>
                <a:sym typeface="+mn-ea"/>
              </a:rPr>
              <a:t>(SECTIONS - 410.7 &amp; 410.8)</a:t>
            </a:r>
            <a:endParaRPr lang="en-US" sz="2200" spc="-50" dirty="0">
              <a:solidFill>
                <a:schemeClr val="tx2"/>
              </a:solidFill>
              <a:effectLst>
                <a:outerShdw blurRad="38100" dist="38100" dir="2700000" algn="tl">
                  <a:srgbClr val="000000">
                    <a:alpha val="43137"/>
                  </a:srgbClr>
                </a:outerShdw>
              </a:effectLst>
              <a:latin typeface="+mj-lt"/>
              <a:ea typeface="+mj-ea"/>
              <a:cs typeface="+mj-cs"/>
            </a:endParaRPr>
          </a:p>
          <a:p>
            <a:endParaRPr lang="en-US" sz="3600" dirty="0"/>
          </a:p>
        </p:txBody>
      </p:sp>
      <p:pic>
        <p:nvPicPr>
          <p:cNvPr id="3" name="Picture 2">
            <a:extLst>
              <a:ext uri="{FF2B5EF4-FFF2-40B4-BE49-F238E27FC236}">
                <a16:creationId xmlns:a16="http://schemas.microsoft.com/office/drawing/2014/main" id="{A942D055-C63C-AA0B-32A3-25020639763A}"/>
              </a:ext>
            </a:extLst>
          </p:cNvPr>
          <p:cNvPicPr>
            <a:picLocks noChangeAspect="1"/>
          </p:cNvPicPr>
          <p:nvPr/>
        </p:nvPicPr>
        <p:blipFill rotWithShape="1">
          <a:blip r:embed="rId2">
            <a:extLst>
              <a:ext uri="{28A0092B-C50C-407E-A947-70E740481C1C}">
                <a14:useLocalDpi xmlns:a14="http://schemas.microsoft.com/office/drawing/2010/main" val="0"/>
              </a:ext>
            </a:extLst>
          </a:blip>
          <a:srcRect t="4818" r="2342"/>
          <a:stretch/>
        </p:blipFill>
        <p:spPr>
          <a:xfrm>
            <a:off x="122583" y="778566"/>
            <a:ext cx="3839818" cy="4724401"/>
          </a:xfrm>
          <a:prstGeom prst="rect">
            <a:avLst/>
          </a:prstGeom>
          <a:ln w="12700" cap="sq" cmpd="thickThin">
            <a:solidFill>
              <a:schemeClr val="accent1">
                <a:lumMod val="60000"/>
                <a:lumOff val="40000"/>
              </a:schemeClr>
            </a:solidFill>
            <a:prstDash val="solid"/>
            <a:miter lim="800000"/>
          </a:ln>
          <a:effectLst>
            <a:innerShdw blurRad="76200">
              <a:srgbClr val="000000"/>
            </a:inn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just"/>
            <a:r>
              <a:rPr lang="en-US" sz="3000" dirty="0"/>
              <a:t>Overdue Fees</a:t>
            </a: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55600" y="817799"/>
            <a:ext cx="11455400" cy="5212086"/>
            <a:chOff x="355600" y="1033236"/>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033236"/>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marL="342900" indent="-342900" algn="just">
                <a:spcAft>
                  <a:spcPts val="1200"/>
                </a:spcAft>
                <a:buClr>
                  <a:schemeClr val="bg1"/>
                </a:buClr>
                <a:buSzPct val="103000"/>
                <a:buFont typeface="Arial" panose="020B0604020202020204" pitchFamily="34" charset="0"/>
                <a:buChar char="•"/>
              </a:pPr>
              <a:r>
                <a:rPr lang="en-US" sz="2100" dirty="0"/>
                <a:t>A</a:t>
              </a:r>
              <a:r>
                <a:rPr lang="en-IN" altLang="en-US" sz="2100" dirty="0"/>
                <a:t> </a:t>
              </a:r>
              <a:r>
                <a:rPr lang="en-US" sz="2100" dirty="0"/>
                <a:t>self interest threat might be created if a significant part of fees is not paid</a:t>
              </a:r>
              <a:r>
                <a:rPr lang="en-IN" altLang="en-US" sz="2100" dirty="0"/>
                <a:t> </a:t>
              </a:r>
              <a:r>
                <a:rPr lang="en-US" sz="2100" dirty="0"/>
                <a:t>before the audit report for the following year is issued</a:t>
              </a:r>
            </a:p>
            <a:p>
              <a:pPr marL="342900" indent="-342900" algn="just">
                <a:spcAft>
                  <a:spcPts val="1200"/>
                </a:spcAft>
                <a:buClr>
                  <a:schemeClr val="bg1"/>
                </a:buClr>
                <a:buSzPct val="103000"/>
                <a:buFont typeface="Arial" panose="020B0604020202020204" pitchFamily="34" charset="0"/>
                <a:buChar char="•"/>
              </a:pPr>
              <a:r>
                <a:rPr lang="en-US" sz="2100" dirty="0"/>
                <a:t>Actions</a:t>
              </a:r>
              <a:r>
                <a:rPr lang="en-IN" altLang="en-US" sz="2100" dirty="0"/>
                <a:t> </a:t>
              </a:r>
              <a:r>
                <a:rPr lang="en-US" sz="2100" dirty="0"/>
                <a:t>that might be safeguards to address such a self interest threat include</a:t>
              </a:r>
            </a:p>
            <a:p>
              <a:pPr marL="893763" indent="-357188" algn="just">
                <a:spcAft>
                  <a:spcPts val="1200"/>
                </a:spcAft>
                <a:buClr>
                  <a:schemeClr val="bg1"/>
                </a:buClr>
                <a:buSzPct val="103000"/>
                <a:buAutoNum type="alphaLcParenR"/>
              </a:pPr>
              <a:r>
                <a:rPr lang="en-US" sz="2100" dirty="0"/>
                <a:t>Obtaining</a:t>
              </a:r>
              <a:r>
                <a:rPr lang="en-IN" altLang="en-US" sz="2100" dirty="0"/>
                <a:t> </a:t>
              </a:r>
              <a:r>
                <a:rPr lang="en-US" sz="2100" dirty="0"/>
                <a:t>partial payment of overdue fees</a:t>
              </a:r>
            </a:p>
            <a:p>
              <a:pPr marL="893763" indent="-357188" algn="just">
                <a:spcAft>
                  <a:spcPts val="1200"/>
                </a:spcAft>
                <a:buClr>
                  <a:schemeClr val="bg1"/>
                </a:buClr>
                <a:buSzPct val="103000"/>
                <a:buAutoNum type="alphaLcParenR"/>
              </a:pPr>
              <a:r>
                <a:rPr lang="en-US" sz="2100" dirty="0"/>
                <a:t>Having</a:t>
              </a:r>
              <a:r>
                <a:rPr lang="en-IN" altLang="en-US" sz="2100" dirty="0"/>
                <a:t> </a:t>
              </a:r>
              <a:r>
                <a:rPr lang="en-US" sz="2100" dirty="0"/>
                <a:t>an appropriate reviewer who did not take part in the audit engagement</a:t>
              </a:r>
              <a:r>
                <a:rPr lang="en-IN" altLang="en-US" sz="2100" dirty="0"/>
                <a:t> </a:t>
              </a:r>
              <a:r>
                <a:rPr lang="en-US" sz="2100" dirty="0"/>
                <a:t>review the work performed</a:t>
              </a:r>
            </a:p>
            <a:p>
              <a:pPr marL="342900" indent="-342900" algn="just">
                <a:spcAft>
                  <a:spcPts val="1200"/>
                </a:spcAft>
                <a:buClr>
                  <a:schemeClr val="bg1"/>
                </a:buClr>
                <a:buSzPct val="103000"/>
                <a:buFont typeface="Arial" panose="020B0604020202020204" pitchFamily="34" charset="0"/>
                <a:buChar char="•"/>
              </a:pPr>
              <a:r>
                <a:rPr lang="en-US" sz="2100" dirty="0"/>
                <a:t>When</a:t>
              </a:r>
              <a:r>
                <a:rPr lang="en-IN" altLang="en-US" sz="2100" dirty="0"/>
                <a:t> </a:t>
              </a:r>
              <a:r>
                <a:rPr lang="en-US" sz="2100" dirty="0"/>
                <a:t>a significant part of fees due from an audit client remains unpaid for a</a:t>
              </a:r>
              <a:r>
                <a:rPr lang="en-IN" altLang="en-US" sz="2100" dirty="0"/>
                <a:t> </a:t>
              </a:r>
              <a:r>
                <a:rPr lang="en-US" sz="2100" dirty="0"/>
                <a:t>long time the firm shall determine</a:t>
              </a:r>
              <a:r>
                <a:rPr lang="en-IN" altLang="en-US" sz="2100" dirty="0"/>
                <a:t>:</a:t>
              </a:r>
            </a:p>
            <a:p>
              <a:pPr marL="893763" indent="-357188" algn="just">
                <a:spcAft>
                  <a:spcPts val="1200"/>
                </a:spcAft>
                <a:buClr>
                  <a:schemeClr val="bg1"/>
                </a:buClr>
                <a:buSzPct val="103000"/>
                <a:buAutoNum type="alphaLcParenR"/>
              </a:pPr>
              <a:r>
                <a:rPr lang="en-IN" altLang="en-US" sz="2100" dirty="0"/>
                <a:t>Whether the overdue fees might be equivalent to a loan to the client and</a:t>
              </a:r>
            </a:p>
            <a:p>
              <a:pPr marL="893763" indent="-357188" algn="just">
                <a:spcAft>
                  <a:spcPts val="1200"/>
                </a:spcAft>
                <a:buClr>
                  <a:schemeClr val="bg1"/>
                </a:buClr>
                <a:buSzPct val="103000"/>
                <a:buAutoNum type="alphaLcParenR"/>
              </a:pPr>
              <a:r>
                <a:rPr lang="en-US" sz="2100" dirty="0"/>
                <a:t>Whether</a:t>
              </a:r>
              <a:r>
                <a:rPr lang="en-IN" altLang="en-US" sz="2100" dirty="0"/>
                <a:t> </a:t>
              </a:r>
              <a:r>
                <a:rPr lang="en-US" sz="2100" dirty="0"/>
                <a:t>it is appropriate for the firm to be re appointed or continue the audit engagement</a:t>
              </a:r>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Tree>
    <p:extLst>
      <p:ext uri="{BB962C8B-B14F-4D97-AF65-F5344CB8AC3E}">
        <p14:creationId xmlns:p14="http://schemas.microsoft.com/office/powerpoint/2010/main" val="1129799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A9DCAA7-0E9B-1DD1-DC60-4A997C4A43CE}"/>
              </a:ext>
            </a:extLst>
          </p:cNvPr>
          <p:cNvSpPr txBox="1">
            <a:spLocks/>
          </p:cNvSpPr>
          <p:nvPr/>
        </p:nvSpPr>
        <p:spPr>
          <a:xfrm>
            <a:off x="4419600" y="2667000"/>
            <a:ext cx="7543800" cy="10668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pPr algn="ctr">
              <a:lnSpc>
                <a:spcPct val="100000"/>
              </a:lnSpc>
              <a:spcBef>
                <a:spcPts val="600"/>
              </a:spcBef>
              <a:spcAft>
                <a:spcPts val="0"/>
              </a:spcAft>
            </a:pPr>
            <a:r>
              <a:rPr lang="en-IN" altLang="en-US" sz="4500" b="1" spc="-50" dirty="0">
                <a:solidFill>
                  <a:schemeClr val="tx2"/>
                </a:solidFill>
                <a:effectLst>
                  <a:outerShdw blurRad="38100" dist="38100" dir="2700000" algn="tl">
                    <a:srgbClr val="000000">
                      <a:alpha val="43137"/>
                    </a:srgbClr>
                  </a:outerShdw>
                </a:effectLst>
                <a:latin typeface="+mj-lt"/>
                <a:ea typeface="+mj-ea"/>
                <a:cs typeface="+mj-cs"/>
                <a:sym typeface="+mn-ea"/>
              </a:rPr>
              <a:t>COUNCIL GENERAL</a:t>
            </a:r>
            <a:r>
              <a:rPr lang="en-IN" altLang="en-US" sz="4500" b="1" spc="-50" dirty="0">
                <a:solidFill>
                  <a:schemeClr val="tx2"/>
                </a:solidFill>
                <a:effectLst>
                  <a:outerShdw blurRad="38100" dist="38100" dir="2700000" algn="tl">
                    <a:srgbClr val="000000">
                      <a:alpha val="43137"/>
                    </a:srgbClr>
                  </a:outerShdw>
                </a:effectLst>
                <a:sym typeface="+mn-ea"/>
              </a:rPr>
              <a:t> </a:t>
            </a:r>
            <a:r>
              <a:rPr lang="en-IN" altLang="en-US" sz="4500" b="1" spc="-50" dirty="0">
                <a:solidFill>
                  <a:schemeClr val="tx2"/>
                </a:solidFill>
                <a:effectLst>
                  <a:outerShdw blurRad="38100" dist="38100" dir="2700000" algn="tl">
                    <a:srgbClr val="000000">
                      <a:alpha val="43137"/>
                    </a:srgbClr>
                  </a:outerShdw>
                </a:effectLst>
                <a:latin typeface="+mj-lt"/>
                <a:ea typeface="+mj-ea"/>
                <a:cs typeface="+mj-cs"/>
                <a:sym typeface="+mn-ea"/>
              </a:rPr>
              <a:t>GUIDELINES</a:t>
            </a:r>
          </a:p>
        </p:txBody>
      </p:sp>
      <p:pic>
        <p:nvPicPr>
          <p:cNvPr id="4098" name="Picture 2" descr="politics, council, region, lombardy, indoors, illuminated, music, HD wallpaper"/>
          <p:cNvPicPr>
            <a:picLocks noChangeAspect="1" noChangeArrowheads="1"/>
          </p:cNvPicPr>
          <p:nvPr/>
        </p:nvPicPr>
        <p:blipFill rotWithShape="1">
          <a:blip r:embed="rId2">
            <a:extLst>
              <a:ext uri="{28A0092B-C50C-407E-A947-70E740481C1C}">
                <a14:useLocalDpi xmlns:a14="http://schemas.microsoft.com/office/drawing/2010/main" val="0"/>
              </a:ext>
            </a:extLst>
          </a:blip>
          <a:srcRect b="38365"/>
          <a:stretch/>
        </p:blipFill>
        <p:spPr bwMode="auto">
          <a:xfrm>
            <a:off x="119743" y="816788"/>
            <a:ext cx="3810000" cy="4843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403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463550" lvl="0" indent="-463550">
              <a:spcAft>
                <a:spcPts val="600"/>
              </a:spcAft>
            </a:pPr>
            <a:r>
              <a:rPr lang="en-US" sz="3000" dirty="0"/>
              <a:t>Council General Guidelines 2008</a:t>
            </a:r>
            <a:endParaRPr lang="en-IN" sz="3000" dirty="0"/>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3849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9" name="Rectangle 8"/>
          <p:cNvSpPr/>
          <p:nvPr/>
        </p:nvSpPr>
        <p:spPr>
          <a:xfrm>
            <a:off x="762000" y="1050024"/>
            <a:ext cx="10972800" cy="3562514"/>
          </a:xfrm>
          <a:prstGeom prst="rect">
            <a:avLst/>
          </a:prstGeom>
        </p:spPr>
        <p:txBody>
          <a:bodyPr wrap="square">
            <a:spAutoFit/>
          </a:bodyPr>
          <a:lstStyle/>
          <a:p>
            <a:pPr marL="463550" lvl="0" indent="-463550" algn="just">
              <a:spcAft>
                <a:spcPts val="600"/>
              </a:spcAft>
              <a:buFont typeface="Wingdings" pitchFamily="2" charset="2"/>
              <a:buChar char="v"/>
            </a:pPr>
            <a:r>
              <a:rPr lang="en-IN" sz="2850" dirty="0">
                <a:solidFill>
                  <a:schemeClr val="bg1"/>
                </a:solidFill>
              </a:rPr>
              <a:t>A member in practice shall not accept more than 60 Tax Audit Assignments in a financial year under Sec. 44AB of the  Income Tax Act, 1961. In the case of a partnership firm, the firm may accept such  number of assignments which shall not exceed 60 multiplied by the number of full time partners in the firm.</a:t>
            </a:r>
          </a:p>
          <a:p>
            <a:pPr marL="914400" indent="-449263" algn="just">
              <a:spcAft>
                <a:spcPts val="1200"/>
              </a:spcAft>
              <a:buFont typeface="Wingdings" pitchFamily="2" charset="2"/>
              <a:buChar char="Ø"/>
            </a:pPr>
            <a:r>
              <a:rPr lang="en-IN" sz="2600" i="1" dirty="0">
                <a:solidFill>
                  <a:schemeClr val="bg1"/>
                </a:solidFill>
              </a:rPr>
              <a:t>The limit on the number of such assignments per partner may be distributed between the partners in any manner whatsoever. However, it should be in accordance with Standards on Quality Control (SQC) 1</a:t>
            </a:r>
          </a:p>
        </p:txBody>
      </p:sp>
    </p:spTree>
    <p:extLst>
      <p:ext uri="{BB962C8B-B14F-4D97-AF65-F5344CB8AC3E}">
        <p14:creationId xmlns:p14="http://schemas.microsoft.com/office/powerpoint/2010/main" val="295705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000" dirty="0"/>
              <a:t>Council General Guidelines 2008</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3849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9" name="Rectangle 8"/>
          <p:cNvSpPr/>
          <p:nvPr/>
        </p:nvSpPr>
        <p:spPr>
          <a:xfrm>
            <a:off x="762000" y="1050024"/>
            <a:ext cx="10972800" cy="5170646"/>
          </a:xfrm>
          <a:prstGeom prst="rect">
            <a:avLst/>
          </a:prstGeom>
        </p:spPr>
        <p:txBody>
          <a:bodyPr wrap="square">
            <a:spAutoFit/>
          </a:bodyPr>
          <a:lstStyle/>
          <a:p>
            <a:pPr marL="463550" lvl="0" indent="-463550" algn="just">
              <a:spcAft>
                <a:spcPts val="600"/>
              </a:spcAft>
              <a:buFont typeface="Wingdings" pitchFamily="2" charset="2"/>
              <a:buChar char="v"/>
            </a:pPr>
            <a:r>
              <a:rPr lang="en-IN" sz="2850" dirty="0">
                <a:solidFill>
                  <a:schemeClr val="bg1"/>
                </a:solidFill>
              </a:rPr>
              <a:t>A </a:t>
            </a:r>
            <a:r>
              <a:rPr lang="en-US" sz="2850" dirty="0" err="1">
                <a:solidFill>
                  <a:schemeClr val="bg1"/>
                </a:solidFill>
              </a:rPr>
              <a:t>practising</a:t>
            </a:r>
            <a:r>
              <a:rPr lang="en-IN" sz="2850" dirty="0">
                <a:solidFill>
                  <a:schemeClr val="bg1"/>
                </a:solidFill>
              </a:rPr>
              <a:t> CA shall not hold at any time, appointment of more than 30 companies under section 141 of the Companies Act, 2013. In case of a Firm, the firm may hold appointments of companies upto 30 multiplied by number of full time partners. </a:t>
            </a:r>
          </a:p>
          <a:p>
            <a:pPr marL="914400" indent="-449263" algn="just">
              <a:spcAft>
                <a:spcPts val="1200"/>
              </a:spcAft>
              <a:buFont typeface="Wingdings" pitchFamily="2" charset="2"/>
              <a:buChar char="Ø"/>
            </a:pPr>
            <a:r>
              <a:rPr lang="en-IN" sz="2600" i="1" dirty="0">
                <a:solidFill>
                  <a:schemeClr val="bg1"/>
                </a:solidFill>
              </a:rPr>
              <a:t>Audit of One Person Companies (OPC) and Dormant Companies shall not be included for calculation of such limit.</a:t>
            </a:r>
          </a:p>
          <a:p>
            <a:pPr marL="914400" indent="-449263" algn="just">
              <a:spcAft>
                <a:spcPts val="1200"/>
              </a:spcAft>
              <a:buFont typeface="Wingdings" pitchFamily="2" charset="2"/>
              <a:buChar char="Ø"/>
            </a:pPr>
            <a:r>
              <a:rPr lang="en-IN" sz="2600" i="1" dirty="0">
                <a:solidFill>
                  <a:schemeClr val="bg1"/>
                </a:solidFill>
              </a:rPr>
              <a:t>Number of partners in a CA firm, as on the date of  acceptance of audit shall be taken into account.</a:t>
            </a:r>
          </a:p>
          <a:p>
            <a:pPr marL="914400" indent="-449263" algn="just">
              <a:spcAft>
                <a:spcPts val="1200"/>
              </a:spcAft>
              <a:buFont typeface="Wingdings" pitchFamily="2" charset="2"/>
              <a:buChar char="Ø"/>
            </a:pPr>
            <a:r>
              <a:rPr lang="en-IN" sz="2600" i="1" dirty="0">
                <a:solidFill>
                  <a:schemeClr val="bg1"/>
                </a:solidFill>
              </a:rPr>
              <a:t>Companies Act provision - 20 (Public companies, Private companies with 100 Cr paid up share Capital). </a:t>
            </a:r>
          </a:p>
          <a:p>
            <a:pPr marL="914400" indent="-449263" algn="just">
              <a:spcAft>
                <a:spcPts val="1200"/>
              </a:spcAft>
              <a:buFont typeface="Wingdings" pitchFamily="2" charset="2"/>
              <a:buChar char="Ø"/>
            </a:pPr>
            <a:endParaRPr lang="en-IN" sz="2500" i="1" dirty="0">
              <a:solidFill>
                <a:schemeClr val="bg1"/>
              </a:solidFill>
            </a:endParaRPr>
          </a:p>
        </p:txBody>
      </p:sp>
    </p:spTree>
    <p:extLst>
      <p:ext uri="{BB962C8B-B14F-4D97-AF65-F5344CB8AC3E}">
        <p14:creationId xmlns:p14="http://schemas.microsoft.com/office/powerpoint/2010/main" val="1128585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000" dirty="0"/>
              <a:t>Council General Guidelines 2008</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3849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9" name="Rectangle 8"/>
          <p:cNvSpPr/>
          <p:nvPr/>
        </p:nvSpPr>
        <p:spPr>
          <a:xfrm>
            <a:off x="762000" y="1050024"/>
            <a:ext cx="10972800" cy="4878259"/>
          </a:xfrm>
          <a:prstGeom prst="rect">
            <a:avLst/>
          </a:prstGeom>
        </p:spPr>
        <p:txBody>
          <a:bodyPr wrap="square">
            <a:spAutoFit/>
          </a:bodyPr>
          <a:lstStyle/>
          <a:p>
            <a:pPr marL="463550" lvl="0" indent="-463550" algn="just">
              <a:spcAft>
                <a:spcPts val="600"/>
              </a:spcAft>
              <a:buFont typeface="Wingdings" pitchFamily="2" charset="2"/>
              <a:buChar char="v"/>
            </a:pPr>
            <a:r>
              <a:rPr lang="en-IN" sz="2850" dirty="0">
                <a:solidFill>
                  <a:schemeClr val="bg1"/>
                </a:solidFill>
              </a:rPr>
              <a:t>A member of the Institute in practice shall not accept appointments as Statutory auditor of any PSU, Govt. Company, Listed Company or other Public Company having turnover of 50 </a:t>
            </a:r>
            <a:r>
              <a:rPr lang="en-IN" sz="2850" dirty="0" err="1">
                <a:solidFill>
                  <a:schemeClr val="bg1"/>
                </a:solidFill>
              </a:rPr>
              <a:t>crores</a:t>
            </a:r>
            <a:r>
              <a:rPr lang="en-IN" sz="2850" dirty="0">
                <a:solidFill>
                  <a:schemeClr val="bg1"/>
                </a:solidFill>
              </a:rPr>
              <a:t> or more in a year where he accepts any other professional assignment of the same entity on a remuneration which in total exceeds the fees payable for carrying out statutory audit of the entity.</a:t>
            </a:r>
          </a:p>
          <a:p>
            <a:pPr marL="855663" indent="-390525" algn="just">
              <a:spcAft>
                <a:spcPts val="600"/>
              </a:spcAft>
              <a:buFont typeface="Wingdings" pitchFamily="2" charset="2"/>
              <a:buChar char="Ø"/>
            </a:pPr>
            <a:r>
              <a:rPr lang="en-IN" sz="2500" i="1" dirty="0">
                <a:solidFill>
                  <a:schemeClr val="bg1"/>
                </a:solidFill>
              </a:rPr>
              <a:t>Fee payable for other services would include amount payable to statutory auditors and to their associates.</a:t>
            </a:r>
            <a:endParaRPr lang="en-US" sz="2500" i="1" dirty="0">
              <a:solidFill>
                <a:schemeClr val="bg1"/>
              </a:solidFill>
            </a:endParaRPr>
          </a:p>
          <a:p>
            <a:pPr marL="855663" indent="-390525" algn="just">
              <a:spcAft>
                <a:spcPts val="600"/>
              </a:spcAft>
              <a:buFont typeface="Wingdings" pitchFamily="2" charset="2"/>
              <a:buChar char="Ø"/>
            </a:pPr>
            <a:r>
              <a:rPr lang="en-IN" sz="2500" i="1" dirty="0">
                <a:solidFill>
                  <a:schemeClr val="bg1"/>
                </a:solidFill>
              </a:rPr>
              <a:t>Other work shall exclude fee payable for</a:t>
            </a:r>
            <a:r>
              <a:rPr lang="en-US" sz="2500" i="1" dirty="0">
                <a:solidFill>
                  <a:schemeClr val="bg1"/>
                </a:solidFill>
              </a:rPr>
              <a:t> (a) </a:t>
            </a:r>
            <a:r>
              <a:rPr lang="en-IN" sz="2500" i="1" dirty="0">
                <a:solidFill>
                  <a:schemeClr val="bg1"/>
                </a:solidFill>
              </a:rPr>
              <a:t>Audit under any other statute,</a:t>
            </a:r>
            <a:r>
              <a:rPr lang="en-US" sz="2500" i="1" dirty="0">
                <a:solidFill>
                  <a:schemeClr val="bg1"/>
                </a:solidFill>
              </a:rPr>
              <a:t> (b) </a:t>
            </a:r>
            <a:r>
              <a:rPr lang="en-IN" sz="2500" i="1" dirty="0">
                <a:solidFill>
                  <a:schemeClr val="bg1"/>
                </a:solidFill>
              </a:rPr>
              <a:t>Certification work required to be done by the statutory auditors &amp;</a:t>
            </a:r>
            <a:r>
              <a:rPr lang="en-US" sz="2500" i="1" dirty="0">
                <a:solidFill>
                  <a:schemeClr val="bg1"/>
                </a:solidFill>
              </a:rPr>
              <a:t> (c) </a:t>
            </a:r>
            <a:r>
              <a:rPr lang="en-IN" sz="2500" i="1" dirty="0">
                <a:solidFill>
                  <a:schemeClr val="bg1"/>
                </a:solidFill>
              </a:rPr>
              <a:t>any representation before an authority</a:t>
            </a:r>
            <a:r>
              <a:rPr lang="en-US" sz="2500" i="1" dirty="0">
                <a:solidFill>
                  <a:schemeClr val="bg1"/>
                </a:solidFill>
              </a:rPr>
              <a:t>.</a:t>
            </a:r>
          </a:p>
        </p:txBody>
      </p:sp>
    </p:spTree>
    <p:extLst>
      <p:ext uri="{BB962C8B-B14F-4D97-AF65-F5344CB8AC3E}">
        <p14:creationId xmlns:p14="http://schemas.microsoft.com/office/powerpoint/2010/main" val="2892115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2590800"/>
            <a:ext cx="9982200" cy="584775"/>
          </a:xfrm>
          <a:prstGeom prst="rect">
            <a:avLst/>
          </a:prstGeom>
          <a:noFill/>
        </p:spPr>
        <p:txBody>
          <a:bodyPr wrap="square" rtlCol="0">
            <a:spAutoFit/>
          </a:bodyPr>
          <a:lstStyle/>
          <a:p>
            <a:pPr algn="just"/>
            <a:r>
              <a:rPr lang="en-US" sz="3200" b="1" dirty="0"/>
              <a:t>Can a member in practice take up virtual CFO Services? </a:t>
            </a:r>
            <a:endParaRPr lang="en-IN" sz="3200" b="1" dirty="0"/>
          </a:p>
        </p:txBody>
      </p:sp>
      <p:sp>
        <p:nvSpPr>
          <p:cNvPr id="4" name="Title 4">
            <a:extLst>
              <a:ext uri="{FF2B5EF4-FFF2-40B4-BE49-F238E27FC236}">
                <a16:creationId xmlns:a16="http://schemas.microsoft.com/office/drawing/2014/main" id="{7FEE7A1D-0A79-C325-6C3A-A3E5076033E8}"/>
              </a:ext>
            </a:extLst>
          </p:cNvPr>
          <p:cNvSpPr>
            <a:spLocks noGrp="1"/>
          </p:cNvSpPr>
          <p:nvPr>
            <p:ph type="title"/>
          </p:nvPr>
        </p:nvSpPr>
        <p:spPr>
          <a:xfrm>
            <a:off x="1093305" y="190854"/>
            <a:ext cx="8991600" cy="875946"/>
          </a:xfrm>
        </p:spPr>
        <p:txBody>
          <a:bodyPr>
            <a:noAutofit/>
          </a:bodyPr>
          <a:lstStyle/>
          <a:p>
            <a:pPr algn="just"/>
            <a:r>
              <a:rPr lang="en-US" sz="6000" b="1" dirty="0">
                <a:solidFill>
                  <a:srgbClr val="7030A0"/>
                </a:solidFill>
                <a:latin typeface="Lucida Handwriting" panose="03010101010101010101" pitchFamily="66" charset="0"/>
              </a:rPr>
              <a:t>B</a:t>
            </a:r>
            <a:r>
              <a:rPr lang="en-US" sz="6000" b="1" dirty="0">
                <a:solidFill>
                  <a:srgbClr val="002060"/>
                </a:solidFill>
                <a:latin typeface="Lucida Handwriting" panose="03010101010101010101" pitchFamily="66" charset="0"/>
              </a:rPr>
              <a:t>r</a:t>
            </a:r>
            <a:r>
              <a:rPr lang="en-US" sz="6000" b="1" dirty="0">
                <a:solidFill>
                  <a:srgbClr val="00B0F0"/>
                </a:solidFill>
                <a:latin typeface="Lucida Handwriting" panose="03010101010101010101" pitchFamily="66" charset="0"/>
              </a:rPr>
              <a:t>a</a:t>
            </a:r>
            <a:r>
              <a:rPr lang="en-US" sz="6000" b="1" dirty="0">
                <a:solidFill>
                  <a:srgbClr val="00B050"/>
                </a:solidFill>
                <a:latin typeface="Lucida Handwriting" panose="03010101010101010101" pitchFamily="66" charset="0"/>
              </a:rPr>
              <a:t>i</a:t>
            </a:r>
            <a:r>
              <a:rPr lang="en-US" sz="6000" b="1" dirty="0">
                <a:solidFill>
                  <a:srgbClr val="FFFF09"/>
                </a:solidFill>
                <a:latin typeface="Lucida Handwriting" panose="03010101010101010101" pitchFamily="66" charset="0"/>
              </a:rPr>
              <a:t>n </a:t>
            </a:r>
            <a:r>
              <a:rPr lang="en-US" sz="6000" b="1" dirty="0">
                <a:solidFill>
                  <a:srgbClr val="FF3300"/>
                </a:solidFill>
                <a:latin typeface="Lucida Handwriting" panose="03010101010101010101" pitchFamily="66" charset="0"/>
              </a:rPr>
              <a:t>S</a:t>
            </a:r>
            <a:r>
              <a:rPr lang="en-US" sz="6000" b="1" dirty="0">
                <a:solidFill>
                  <a:srgbClr val="FF6600"/>
                </a:solidFill>
                <a:latin typeface="Lucida Handwriting" panose="03010101010101010101" pitchFamily="66" charset="0"/>
              </a:rPr>
              <a:t>t</a:t>
            </a:r>
            <a:r>
              <a:rPr lang="en-US" sz="6000" b="1" dirty="0">
                <a:solidFill>
                  <a:srgbClr val="7030A0"/>
                </a:solidFill>
                <a:latin typeface="Lucida Handwriting" panose="03010101010101010101" pitchFamily="66" charset="0"/>
              </a:rPr>
              <a:t>o</a:t>
            </a:r>
            <a:r>
              <a:rPr lang="en-US" sz="6000" b="1" dirty="0">
                <a:solidFill>
                  <a:srgbClr val="002060"/>
                </a:solidFill>
                <a:latin typeface="Lucida Handwriting" panose="03010101010101010101" pitchFamily="66" charset="0"/>
              </a:rPr>
              <a:t>r</a:t>
            </a:r>
            <a:r>
              <a:rPr lang="en-US" sz="6000" b="1" dirty="0">
                <a:solidFill>
                  <a:srgbClr val="00B0F0"/>
                </a:solidFill>
                <a:latin typeface="Lucida Handwriting" panose="03010101010101010101" pitchFamily="66" charset="0"/>
              </a:rPr>
              <a:t>m</a:t>
            </a:r>
            <a:r>
              <a:rPr lang="en-US" sz="6000" b="1" dirty="0">
                <a:solidFill>
                  <a:srgbClr val="00B050"/>
                </a:solidFill>
                <a:latin typeface="Lucida Handwriting" panose="03010101010101010101" pitchFamily="66" charset="0"/>
              </a:rPr>
              <a:t>i</a:t>
            </a:r>
            <a:r>
              <a:rPr lang="en-US" sz="6000" b="1" dirty="0">
                <a:solidFill>
                  <a:srgbClr val="FFFF09"/>
                </a:solidFill>
                <a:latin typeface="Lucida Handwriting" panose="03010101010101010101" pitchFamily="66" charset="0"/>
              </a:rPr>
              <a:t>n</a:t>
            </a:r>
            <a:r>
              <a:rPr lang="en-US" sz="6000" b="1" dirty="0">
                <a:solidFill>
                  <a:srgbClr val="FF6600"/>
                </a:solidFill>
                <a:latin typeface="Lucida Handwriting" panose="03010101010101010101" pitchFamily="66" charset="0"/>
              </a:rPr>
              <a:t>g</a:t>
            </a:r>
            <a:endParaRPr lang="en-IN" sz="6000" dirty="0">
              <a:solidFill>
                <a:srgbClr val="FF6600"/>
              </a:solidFill>
              <a:latin typeface="Lucida Handwriting" panose="03010101010101010101" pitchFamily="66" charset="0"/>
            </a:endParaRPr>
          </a:p>
        </p:txBody>
      </p:sp>
      <p:pic>
        <p:nvPicPr>
          <p:cNvPr id="8" name="Picture 7">
            <a:extLst>
              <a:ext uri="{FF2B5EF4-FFF2-40B4-BE49-F238E27FC236}">
                <a16:creationId xmlns:a16="http://schemas.microsoft.com/office/drawing/2014/main" id="{9DF27731-C20F-7DD4-A156-3FE3C1D065C6}"/>
              </a:ext>
            </a:extLst>
          </p:cNvPr>
          <p:cNvPicPr>
            <a:picLocks noChangeAspect="1"/>
          </p:cNvPicPr>
          <p:nvPr/>
        </p:nvPicPr>
        <p:blipFill rotWithShape="1">
          <a:blip r:embed="rId2">
            <a:extLst>
              <a:ext uri="{28A0092B-C50C-407E-A947-70E740481C1C}">
                <a14:useLocalDpi xmlns:a14="http://schemas.microsoft.com/office/drawing/2010/main" val="0"/>
              </a:ext>
            </a:extLst>
          </a:blip>
          <a:srcRect l="6129" b="25893"/>
          <a:stretch/>
        </p:blipFill>
        <p:spPr>
          <a:xfrm>
            <a:off x="9753600" y="180915"/>
            <a:ext cx="1600200" cy="931069"/>
          </a:xfrm>
          <a:prstGeom prst="rect">
            <a:avLst/>
          </a:prstGeom>
        </p:spPr>
      </p:pic>
    </p:spTree>
    <p:extLst>
      <p:ext uri="{BB962C8B-B14F-4D97-AF65-F5344CB8AC3E}">
        <p14:creationId xmlns:p14="http://schemas.microsoft.com/office/powerpoint/2010/main" val="4282419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2590800"/>
            <a:ext cx="9982200" cy="584775"/>
          </a:xfrm>
          <a:prstGeom prst="rect">
            <a:avLst/>
          </a:prstGeom>
          <a:noFill/>
        </p:spPr>
        <p:txBody>
          <a:bodyPr wrap="square" rtlCol="0">
            <a:spAutoFit/>
          </a:bodyPr>
          <a:lstStyle/>
          <a:p>
            <a:pPr algn="just"/>
            <a:r>
              <a:rPr lang="en-US" sz="3200" dirty="0"/>
              <a:t>No he can not. </a:t>
            </a:r>
            <a:endParaRPr lang="en-IN" sz="3200" dirty="0"/>
          </a:p>
        </p:txBody>
      </p:sp>
      <p:sp>
        <p:nvSpPr>
          <p:cNvPr id="4" name="Title 4">
            <a:extLst>
              <a:ext uri="{FF2B5EF4-FFF2-40B4-BE49-F238E27FC236}">
                <a16:creationId xmlns:a16="http://schemas.microsoft.com/office/drawing/2014/main" id="{7FEE7A1D-0A79-C325-6C3A-A3E5076033E8}"/>
              </a:ext>
            </a:extLst>
          </p:cNvPr>
          <p:cNvSpPr>
            <a:spLocks noGrp="1"/>
          </p:cNvSpPr>
          <p:nvPr>
            <p:ph type="title"/>
          </p:nvPr>
        </p:nvSpPr>
        <p:spPr>
          <a:xfrm>
            <a:off x="1093305" y="190854"/>
            <a:ext cx="8991600" cy="875946"/>
          </a:xfrm>
        </p:spPr>
        <p:txBody>
          <a:bodyPr>
            <a:noAutofit/>
          </a:bodyPr>
          <a:lstStyle/>
          <a:p>
            <a:pPr algn="just"/>
            <a:r>
              <a:rPr lang="en-US" sz="6000" b="1" dirty="0">
                <a:solidFill>
                  <a:srgbClr val="7030A0"/>
                </a:solidFill>
                <a:latin typeface="Lucida Handwriting" panose="03010101010101010101" pitchFamily="66" charset="0"/>
              </a:rPr>
              <a:t>B</a:t>
            </a:r>
            <a:r>
              <a:rPr lang="en-US" sz="6000" b="1" dirty="0">
                <a:solidFill>
                  <a:srgbClr val="002060"/>
                </a:solidFill>
                <a:latin typeface="Lucida Handwriting" panose="03010101010101010101" pitchFamily="66" charset="0"/>
              </a:rPr>
              <a:t>r</a:t>
            </a:r>
            <a:r>
              <a:rPr lang="en-US" sz="6000" b="1" dirty="0">
                <a:solidFill>
                  <a:srgbClr val="00B0F0"/>
                </a:solidFill>
                <a:latin typeface="Lucida Handwriting" panose="03010101010101010101" pitchFamily="66" charset="0"/>
              </a:rPr>
              <a:t>a</a:t>
            </a:r>
            <a:r>
              <a:rPr lang="en-US" sz="6000" b="1" dirty="0">
                <a:solidFill>
                  <a:srgbClr val="00B050"/>
                </a:solidFill>
                <a:latin typeface="Lucida Handwriting" panose="03010101010101010101" pitchFamily="66" charset="0"/>
              </a:rPr>
              <a:t>i</a:t>
            </a:r>
            <a:r>
              <a:rPr lang="en-US" sz="6000" b="1" dirty="0">
                <a:solidFill>
                  <a:srgbClr val="FFFF09"/>
                </a:solidFill>
                <a:latin typeface="Lucida Handwriting" panose="03010101010101010101" pitchFamily="66" charset="0"/>
              </a:rPr>
              <a:t>n </a:t>
            </a:r>
            <a:r>
              <a:rPr lang="en-US" sz="6000" b="1" dirty="0">
                <a:solidFill>
                  <a:srgbClr val="FF3300"/>
                </a:solidFill>
                <a:latin typeface="Lucida Handwriting" panose="03010101010101010101" pitchFamily="66" charset="0"/>
              </a:rPr>
              <a:t>S</a:t>
            </a:r>
            <a:r>
              <a:rPr lang="en-US" sz="6000" b="1" dirty="0">
                <a:solidFill>
                  <a:srgbClr val="FF6600"/>
                </a:solidFill>
                <a:latin typeface="Lucida Handwriting" panose="03010101010101010101" pitchFamily="66" charset="0"/>
              </a:rPr>
              <a:t>t</a:t>
            </a:r>
            <a:r>
              <a:rPr lang="en-US" sz="6000" b="1" dirty="0">
                <a:solidFill>
                  <a:srgbClr val="7030A0"/>
                </a:solidFill>
                <a:latin typeface="Lucida Handwriting" panose="03010101010101010101" pitchFamily="66" charset="0"/>
              </a:rPr>
              <a:t>o</a:t>
            </a:r>
            <a:r>
              <a:rPr lang="en-US" sz="6000" b="1" dirty="0">
                <a:solidFill>
                  <a:srgbClr val="002060"/>
                </a:solidFill>
                <a:latin typeface="Lucida Handwriting" panose="03010101010101010101" pitchFamily="66" charset="0"/>
              </a:rPr>
              <a:t>r</a:t>
            </a:r>
            <a:r>
              <a:rPr lang="en-US" sz="6000" b="1" dirty="0">
                <a:solidFill>
                  <a:srgbClr val="00B0F0"/>
                </a:solidFill>
                <a:latin typeface="Lucida Handwriting" panose="03010101010101010101" pitchFamily="66" charset="0"/>
              </a:rPr>
              <a:t>m</a:t>
            </a:r>
            <a:r>
              <a:rPr lang="en-US" sz="6000" b="1" dirty="0">
                <a:solidFill>
                  <a:srgbClr val="00B050"/>
                </a:solidFill>
                <a:latin typeface="Lucida Handwriting" panose="03010101010101010101" pitchFamily="66" charset="0"/>
              </a:rPr>
              <a:t>i</a:t>
            </a:r>
            <a:r>
              <a:rPr lang="en-US" sz="6000" b="1" dirty="0">
                <a:solidFill>
                  <a:srgbClr val="FFFF09"/>
                </a:solidFill>
                <a:latin typeface="Lucida Handwriting" panose="03010101010101010101" pitchFamily="66" charset="0"/>
              </a:rPr>
              <a:t>n</a:t>
            </a:r>
            <a:r>
              <a:rPr lang="en-US" sz="6000" b="1" dirty="0">
                <a:solidFill>
                  <a:srgbClr val="FF6600"/>
                </a:solidFill>
                <a:latin typeface="Lucida Handwriting" panose="03010101010101010101" pitchFamily="66" charset="0"/>
              </a:rPr>
              <a:t>g</a:t>
            </a:r>
            <a:endParaRPr lang="en-IN" sz="6000" dirty="0">
              <a:solidFill>
                <a:srgbClr val="FF6600"/>
              </a:solidFill>
              <a:latin typeface="Lucida Handwriting" panose="03010101010101010101" pitchFamily="66" charset="0"/>
            </a:endParaRPr>
          </a:p>
        </p:txBody>
      </p:sp>
      <p:pic>
        <p:nvPicPr>
          <p:cNvPr id="8" name="Picture 7">
            <a:extLst>
              <a:ext uri="{FF2B5EF4-FFF2-40B4-BE49-F238E27FC236}">
                <a16:creationId xmlns:a16="http://schemas.microsoft.com/office/drawing/2014/main" id="{9DF27731-C20F-7DD4-A156-3FE3C1D065C6}"/>
              </a:ext>
            </a:extLst>
          </p:cNvPr>
          <p:cNvPicPr>
            <a:picLocks noChangeAspect="1"/>
          </p:cNvPicPr>
          <p:nvPr/>
        </p:nvPicPr>
        <p:blipFill rotWithShape="1">
          <a:blip r:embed="rId2">
            <a:extLst>
              <a:ext uri="{28A0092B-C50C-407E-A947-70E740481C1C}">
                <a14:useLocalDpi xmlns:a14="http://schemas.microsoft.com/office/drawing/2010/main" val="0"/>
              </a:ext>
            </a:extLst>
          </a:blip>
          <a:srcRect l="6129" b="25893"/>
          <a:stretch/>
        </p:blipFill>
        <p:spPr>
          <a:xfrm>
            <a:off x="9753600" y="180915"/>
            <a:ext cx="1600200" cy="931069"/>
          </a:xfrm>
          <a:prstGeom prst="rect">
            <a:avLst/>
          </a:prstGeom>
        </p:spPr>
      </p:pic>
    </p:spTree>
    <p:extLst>
      <p:ext uri="{BB962C8B-B14F-4D97-AF65-F5344CB8AC3E}">
        <p14:creationId xmlns:p14="http://schemas.microsoft.com/office/powerpoint/2010/main" val="30408113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IN" sz="3000" b="1" dirty="0"/>
              <a:t>Contents of First and Second Schedule</a:t>
            </a:r>
            <a:r>
              <a:rPr lang="en-IN" sz="3000" dirty="0"/>
              <a:t>s</a:t>
            </a:r>
          </a:p>
        </p:txBody>
      </p:sp>
      <p:graphicFrame>
        <p:nvGraphicFramePr>
          <p:cNvPr id="2" name="Table 1">
            <a:extLst>
              <a:ext uri="{FF2B5EF4-FFF2-40B4-BE49-F238E27FC236}">
                <a16:creationId xmlns:a16="http://schemas.microsoft.com/office/drawing/2014/main" id="{FDEE684B-FD6D-438E-508E-9C573F66F558}"/>
              </a:ext>
            </a:extLst>
          </p:cNvPr>
          <p:cNvGraphicFramePr/>
          <p:nvPr>
            <p:extLst>
              <p:ext uri="{D42A27DB-BD31-4B8C-83A1-F6EECF244321}">
                <p14:modId xmlns:p14="http://schemas.microsoft.com/office/powerpoint/2010/main" val="244160532"/>
              </p:ext>
            </p:extLst>
          </p:nvPr>
        </p:nvGraphicFramePr>
        <p:xfrm>
          <a:off x="887363" y="1066800"/>
          <a:ext cx="5160899" cy="4343400"/>
        </p:xfrm>
        <a:graphic>
          <a:graphicData uri="http://schemas.openxmlformats.org/drawingml/2006/table">
            <a:tbl>
              <a:tblPr firstRow="1" bandRow="1">
                <a:tableStyleId>{5C22544A-7EE6-4342-B048-85BDC9FD1C3A}</a:tableStyleId>
              </a:tblPr>
              <a:tblGrid>
                <a:gridCol w="774135">
                  <a:extLst>
                    <a:ext uri="{9D8B030D-6E8A-4147-A177-3AD203B41FA5}">
                      <a16:colId xmlns:a16="http://schemas.microsoft.com/office/drawing/2014/main" val="20000"/>
                    </a:ext>
                  </a:extLst>
                </a:gridCol>
                <a:gridCol w="3182555">
                  <a:extLst>
                    <a:ext uri="{9D8B030D-6E8A-4147-A177-3AD203B41FA5}">
                      <a16:colId xmlns:a16="http://schemas.microsoft.com/office/drawing/2014/main" val="20001"/>
                    </a:ext>
                  </a:extLst>
                </a:gridCol>
                <a:gridCol w="1204209">
                  <a:extLst>
                    <a:ext uri="{9D8B030D-6E8A-4147-A177-3AD203B41FA5}">
                      <a16:colId xmlns:a16="http://schemas.microsoft.com/office/drawing/2014/main" val="4076152537"/>
                    </a:ext>
                  </a:extLst>
                </a:gridCol>
              </a:tblGrid>
              <a:tr h="720196">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u="none" spc="-10" dirty="0">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First</a:t>
                      </a:r>
                      <a:r>
                        <a:rPr lang="en-US" sz="2000" b="1" u="none" spc="10" dirty="0">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 </a:t>
                      </a:r>
                      <a:r>
                        <a:rPr lang="en-US" sz="2000" b="1" u="none" spc="-5" dirty="0">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Schedule</a:t>
                      </a:r>
                      <a:r>
                        <a:rPr lang="en-US" sz="2000" b="1" u="none" dirty="0">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u="none" spc="-5" dirty="0">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(of</a:t>
                      </a:r>
                      <a:r>
                        <a:rPr lang="en-US" sz="2000" b="1" u="none" spc="-15" dirty="0">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 </a:t>
                      </a:r>
                      <a:r>
                        <a:rPr lang="en-US" sz="2000" b="1" u="none" dirty="0">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a </a:t>
                      </a:r>
                      <a:r>
                        <a:rPr lang="en-US" sz="2000" b="1" u="none" spc="-10" dirty="0">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nature</a:t>
                      </a:r>
                      <a:r>
                        <a:rPr lang="en-US" sz="2000" b="1" u="none" spc="10" dirty="0">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 </a:t>
                      </a:r>
                      <a:r>
                        <a:rPr lang="en-US" sz="2400" b="1" u="none" spc="10" dirty="0">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I</a:t>
                      </a:r>
                      <a:r>
                        <a:rPr lang="en-US" sz="2400" b="1" u="none" spc="-5" dirty="0">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nternally</a:t>
                      </a:r>
                      <a:r>
                        <a:rPr lang="en-US" sz="2400" b="1" u="none" spc="-15" dirty="0">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 A</a:t>
                      </a:r>
                      <a:r>
                        <a:rPr lang="en-US" sz="2400" b="1" u="none" dirty="0">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ffecting</a:t>
                      </a:r>
                      <a:r>
                        <a:rPr lang="en-US" sz="2000" b="1" u="none" dirty="0">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a:t>
                      </a:r>
                      <a:endParaRPr lang="en-US" sz="2000" b="1" u="none" dirty="0">
                        <a:latin typeface="Calibri Light" panose="020F0302020204030204" pitchFamily="34" charset="0"/>
                        <a:ea typeface="Calibri Light" panose="020F0302020204030204" pitchFamily="34" charset="0"/>
                        <a:cs typeface="Calibri Light" panose="020F0302020204030204" pitchFamily="34" charset="0"/>
                      </a:endParaRPr>
                    </a:p>
                  </a:txBody>
                  <a:tcPr anchor="ctr"/>
                </a:tc>
                <a:tc hMerge="1">
                  <a:txBody>
                    <a:bodyPr/>
                    <a:lstStyle/>
                    <a:p>
                      <a:pPr algn="ctr"/>
                      <a:endParaRPr lang="en-IN" sz="2000" dirty="0">
                        <a:solidFill>
                          <a:schemeClr val="bg1"/>
                        </a:solidFill>
                      </a:endParaRP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u="none" dirty="0">
                        <a:latin typeface="Calibri Light" panose="020F0302020204030204" pitchFamily="34" charset="0"/>
                        <a:ea typeface="Calibri Light" panose="020F0302020204030204" pitchFamily="34" charset="0"/>
                        <a:cs typeface="Calibri Light" panose="020F0302020204030204" pitchFamily="34" charset="0"/>
                      </a:endParaRPr>
                    </a:p>
                  </a:txBody>
                  <a:tcPr anchor="ctr"/>
                </a:tc>
                <a:extLst>
                  <a:ext uri="{0D108BD9-81ED-4DB2-BD59-A6C34878D82A}">
                    <a16:rowId xmlns:a16="http://schemas.microsoft.com/office/drawing/2014/main" val="10000"/>
                  </a:ext>
                </a:extLst>
              </a:tr>
              <a:tr h="497836">
                <a:tc>
                  <a:txBody>
                    <a:bodyPr/>
                    <a:lstStyle/>
                    <a:p>
                      <a:pPr algn="ctr">
                        <a:spcAft>
                          <a:spcPts val="1200"/>
                        </a:spcAft>
                        <a:buNone/>
                      </a:pPr>
                      <a:r>
                        <a:rPr lang="en-US" b="1" dirty="0">
                          <a:solidFill>
                            <a:schemeClr val="tx1"/>
                          </a:solidFill>
                          <a:latin typeface="+mn-lt"/>
                        </a:rPr>
                        <a:t>Part</a:t>
                      </a:r>
                    </a:p>
                  </a:txBody>
                  <a:tcPr anchor="ctr"/>
                </a:tc>
                <a:tc>
                  <a:txBody>
                    <a:bodyPr/>
                    <a:lstStyle/>
                    <a:p>
                      <a:pPr algn="ctr">
                        <a:spcAft>
                          <a:spcPts val="1200"/>
                        </a:spcAft>
                        <a:buNone/>
                      </a:pPr>
                      <a:r>
                        <a:rPr lang="en-US" b="1" dirty="0">
                          <a:solidFill>
                            <a:schemeClr val="tx1"/>
                          </a:solidFill>
                          <a:latin typeface="+mn-lt"/>
                        </a:rPr>
                        <a:t>Particulars</a:t>
                      </a:r>
                    </a:p>
                  </a:txBody>
                  <a:tcPr anchor="ctr"/>
                </a:tc>
                <a:tc>
                  <a:txBody>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lang="en-IN" sz="1800" b="1" dirty="0">
                          <a:latin typeface="+mn-lt"/>
                          <a:cs typeface="Arial"/>
                        </a:rPr>
                        <a:t>No.</a:t>
                      </a:r>
                      <a:r>
                        <a:rPr lang="en-IN" sz="1800" b="1" spc="-25" dirty="0">
                          <a:latin typeface="+mn-lt"/>
                          <a:cs typeface="Arial"/>
                        </a:rPr>
                        <a:t> </a:t>
                      </a:r>
                      <a:r>
                        <a:rPr lang="en-IN" sz="1800" b="1" dirty="0">
                          <a:latin typeface="+mn-lt"/>
                          <a:cs typeface="Arial"/>
                        </a:rPr>
                        <a:t>of</a:t>
                      </a:r>
                      <a:r>
                        <a:rPr lang="en-IN" sz="1800" b="1" spc="-45" dirty="0">
                          <a:latin typeface="+mn-lt"/>
                          <a:cs typeface="Arial"/>
                        </a:rPr>
                        <a:t> </a:t>
                      </a:r>
                      <a:r>
                        <a:rPr lang="en-IN" sz="1800" b="1" dirty="0">
                          <a:latin typeface="+mn-lt"/>
                          <a:cs typeface="Arial"/>
                        </a:rPr>
                        <a:t>Clauses</a:t>
                      </a:r>
                    </a:p>
                  </a:txBody>
                  <a:tcPr anchor="ctr"/>
                </a:tc>
                <a:extLst>
                  <a:ext uri="{0D108BD9-81ED-4DB2-BD59-A6C34878D82A}">
                    <a16:rowId xmlns:a16="http://schemas.microsoft.com/office/drawing/2014/main" val="10001"/>
                  </a:ext>
                </a:extLst>
              </a:tr>
              <a:tr h="731520">
                <a:tc>
                  <a:txBody>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lang="en-US" dirty="0">
                          <a:solidFill>
                            <a:schemeClr val="tx1"/>
                          </a:solidFill>
                        </a:rPr>
                        <a:t>I</a:t>
                      </a:r>
                    </a:p>
                  </a:txBody>
                  <a:tcPr anchor="ctr"/>
                </a:tc>
                <a:tc>
                  <a:txBody>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lang="en-US" sz="1800" dirty="0">
                          <a:latin typeface="Arial MT"/>
                          <a:cs typeface="Arial MT"/>
                        </a:rPr>
                        <a:t>Professional Misconduct by CAs</a:t>
                      </a:r>
                      <a:r>
                        <a:rPr lang="en-US" sz="1800" spc="-10" dirty="0">
                          <a:latin typeface="Arial MT"/>
                          <a:cs typeface="Arial MT"/>
                        </a:rPr>
                        <a:t> </a:t>
                      </a:r>
                      <a:r>
                        <a:rPr lang="en-US" sz="1800" dirty="0">
                          <a:latin typeface="Arial MT"/>
                          <a:cs typeface="Arial MT"/>
                        </a:rPr>
                        <a:t>in</a:t>
                      </a:r>
                      <a:r>
                        <a:rPr lang="en-US" sz="1800" spc="-10" dirty="0">
                          <a:latin typeface="Arial MT"/>
                          <a:cs typeface="Arial MT"/>
                        </a:rPr>
                        <a:t> </a:t>
                      </a:r>
                      <a:r>
                        <a:rPr lang="en-US" sz="1800" b="1" spc="-10" dirty="0">
                          <a:latin typeface="Arial MT"/>
                          <a:cs typeface="Arial MT"/>
                        </a:rPr>
                        <a:t>P</a:t>
                      </a:r>
                      <a:r>
                        <a:rPr lang="en-US" sz="1800" b="1" dirty="0">
                          <a:latin typeface="Arial MT"/>
                          <a:cs typeface="Arial MT"/>
                        </a:rPr>
                        <a:t>ractice.</a:t>
                      </a:r>
                    </a:p>
                  </a:txBody>
                  <a:tcPr anchor="ctr"/>
                </a:tc>
                <a:tc>
                  <a:txBody>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lang="en-US" dirty="0">
                          <a:solidFill>
                            <a:schemeClr val="tx1"/>
                          </a:solidFill>
                        </a:rPr>
                        <a:t>12</a:t>
                      </a:r>
                    </a:p>
                  </a:txBody>
                  <a:tcPr anchor="ctr"/>
                </a:tc>
                <a:extLst>
                  <a:ext uri="{0D108BD9-81ED-4DB2-BD59-A6C34878D82A}">
                    <a16:rowId xmlns:a16="http://schemas.microsoft.com/office/drawing/2014/main" val="3852849966"/>
                  </a:ext>
                </a:extLst>
              </a:tr>
              <a:tr h="762000">
                <a:tc>
                  <a:txBody>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lang="en-US" dirty="0"/>
                        <a:t>II</a:t>
                      </a:r>
                    </a:p>
                  </a:txBody>
                  <a:tcPr anchor="ctr"/>
                </a:tc>
                <a:tc>
                  <a:txBody>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lang="en-US" sz="1800" dirty="0">
                          <a:latin typeface="Arial MT"/>
                          <a:cs typeface="Arial MT"/>
                        </a:rPr>
                        <a:t>Professional Misconduct by </a:t>
                      </a:r>
                      <a:r>
                        <a:rPr lang="en-US" sz="1800" spc="-15" dirty="0">
                          <a:latin typeface="Arial MT"/>
                          <a:cs typeface="Arial MT"/>
                        </a:rPr>
                        <a:t>M</a:t>
                      </a:r>
                      <a:r>
                        <a:rPr lang="en-US" sz="1800" dirty="0">
                          <a:latin typeface="Arial MT"/>
                          <a:cs typeface="Arial MT"/>
                        </a:rPr>
                        <a:t>embers in </a:t>
                      </a:r>
                      <a:r>
                        <a:rPr lang="en-US" sz="1800" b="1" dirty="0">
                          <a:latin typeface="Arial MT"/>
                          <a:cs typeface="Arial MT"/>
                        </a:rPr>
                        <a:t>Services</a:t>
                      </a:r>
                    </a:p>
                  </a:txBody>
                  <a:tcPr anchor="ctr"/>
                </a:tc>
                <a:tc>
                  <a:txBody>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lang="en-US" dirty="0">
                          <a:solidFill>
                            <a:schemeClr val="tx1"/>
                          </a:solidFill>
                        </a:rPr>
                        <a:t>2</a:t>
                      </a:r>
                    </a:p>
                  </a:txBody>
                  <a:tcPr anchor="ctr"/>
                </a:tc>
                <a:extLst>
                  <a:ext uri="{0D108BD9-81ED-4DB2-BD59-A6C34878D82A}">
                    <a16:rowId xmlns:a16="http://schemas.microsoft.com/office/drawing/2014/main" val="3326978553"/>
                  </a:ext>
                </a:extLst>
              </a:tr>
              <a:tr h="685800">
                <a:tc>
                  <a:txBody>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lang="en-US" dirty="0"/>
                        <a:t>III</a:t>
                      </a:r>
                    </a:p>
                  </a:txBody>
                  <a:tcPr anchor="ctr"/>
                </a:tc>
                <a:tc>
                  <a:txBody>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lang="en-US" sz="1800" dirty="0">
                          <a:latin typeface="Arial MT"/>
                          <a:cs typeface="Arial MT"/>
                        </a:rPr>
                        <a:t>Professional Misconduct by </a:t>
                      </a:r>
                      <a:r>
                        <a:rPr lang="en-US" sz="1800" spc="-15" dirty="0">
                          <a:latin typeface="Arial MT"/>
                          <a:cs typeface="Arial MT"/>
                        </a:rPr>
                        <a:t>M</a:t>
                      </a:r>
                      <a:r>
                        <a:rPr lang="en-US" sz="1800" dirty="0">
                          <a:latin typeface="Arial MT"/>
                          <a:cs typeface="Arial MT"/>
                        </a:rPr>
                        <a:t>embers</a:t>
                      </a:r>
                      <a:r>
                        <a:rPr lang="en-US" sz="1800" spc="-40" dirty="0">
                          <a:latin typeface="Arial MT"/>
                          <a:cs typeface="Arial MT"/>
                        </a:rPr>
                        <a:t> </a:t>
                      </a:r>
                      <a:r>
                        <a:rPr lang="en-US" sz="1800" dirty="0">
                          <a:latin typeface="Arial MT"/>
                          <a:cs typeface="Arial MT"/>
                        </a:rPr>
                        <a:t>in</a:t>
                      </a:r>
                      <a:r>
                        <a:rPr lang="en-US" sz="1800" spc="-20" dirty="0">
                          <a:latin typeface="Arial MT"/>
                          <a:cs typeface="Arial MT"/>
                        </a:rPr>
                        <a:t> </a:t>
                      </a:r>
                      <a:r>
                        <a:rPr lang="en-US" sz="1800" b="1" dirty="0">
                          <a:latin typeface="Arial MT"/>
                          <a:cs typeface="Arial MT"/>
                        </a:rPr>
                        <a:t>General</a:t>
                      </a:r>
                    </a:p>
                  </a:txBody>
                  <a:tcPr anchor="ctr"/>
                </a:tc>
                <a:tc>
                  <a:txBody>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lang="en-US" dirty="0">
                          <a:solidFill>
                            <a:schemeClr val="tx1"/>
                          </a:solidFill>
                        </a:rPr>
                        <a:t>3</a:t>
                      </a:r>
                    </a:p>
                  </a:txBody>
                  <a:tcPr anchor="ctr"/>
                </a:tc>
                <a:extLst>
                  <a:ext uri="{0D108BD9-81ED-4DB2-BD59-A6C34878D82A}">
                    <a16:rowId xmlns:a16="http://schemas.microsoft.com/office/drawing/2014/main" val="2968417958"/>
                  </a:ext>
                </a:extLst>
              </a:tr>
              <a:tr h="762000">
                <a:tc>
                  <a:txBody>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lang="en-US" dirty="0"/>
                        <a:t>IV</a:t>
                      </a:r>
                    </a:p>
                  </a:txBody>
                  <a:tcPr anchor="ctr"/>
                </a:tc>
                <a:tc>
                  <a:txBody>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lang="en-US" sz="1800" dirty="0">
                          <a:latin typeface="Arial MT"/>
                          <a:cs typeface="Arial MT"/>
                        </a:rPr>
                        <a:t>‘</a:t>
                      </a:r>
                      <a:r>
                        <a:rPr lang="en-US" sz="1800" b="1" dirty="0">
                          <a:latin typeface="Arial MT"/>
                          <a:cs typeface="Arial MT"/>
                        </a:rPr>
                        <a:t>Other</a:t>
                      </a:r>
                      <a:r>
                        <a:rPr lang="en-US" sz="1800" b="1" spc="-25" dirty="0">
                          <a:latin typeface="Arial MT"/>
                          <a:cs typeface="Arial MT"/>
                        </a:rPr>
                        <a:t> </a:t>
                      </a:r>
                      <a:r>
                        <a:rPr lang="en-US" sz="1800" b="1" dirty="0">
                          <a:latin typeface="Arial MT"/>
                          <a:cs typeface="Arial MT"/>
                        </a:rPr>
                        <a:t>Misconduct</a:t>
                      </a:r>
                      <a:r>
                        <a:rPr lang="en-US" sz="1800" dirty="0">
                          <a:latin typeface="Arial MT"/>
                          <a:cs typeface="Arial MT"/>
                        </a:rPr>
                        <a:t>’</a:t>
                      </a:r>
                      <a:r>
                        <a:rPr lang="en-US" sz="1800" spc="-105" dirty="0">
                          <a:latin typeface="Arial MT"/>
                          <a:cs typeface="Arial MT"/>
                        </a:rPr>
                        <a:t> by</a:t>
                      </a:r>
                      <a:r>
                        <a:rPr lang="en-US" sz="1800" spc="-15" dirty="0">
                          <a:latin typeface="Arial MT"/>
                          <a:cs typeface="Arial MT"/>
                        </a:rPr>
                        <a:t> </a:t>
                      </a:r>
                      <a:r>
                        <a:rPr lang="en-US" sz="1800" spc="5" dirty="0">
                          <a:latin typeface="Arial MT"/>
                          <a:cs typeface="Arial MT"/>
                        </a:rPr>
                        <a:t>Members</a:t>
                      </a:r>
                      <a:r>
                        <a:rPr lang="en-US" sz="1800" spc="-35" dirty="0">
                          <a:latin typeface="Arial MT"/>
                          <a:cs typeface="Arial MT"/>
                        </a:rPr>
                        <a:t> </a:t>
                      </a:r>
                      <a:r>
                        <a:rPr lang="en-US" sz="1800" dirty="0">
                          <a:latin typeface="Arial MT"/>
                          <a:cs typeface="Arial MT"/>
                        </a:rPr>
                        <a:t>Generally</a:t>
                      </a:r>
                    </a:p>
                  </a:txBody>
                  <a:tcPr anchor="ctr"/>
                </a:tc>
                <a:tc>
                  <a:txBody>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lang="en-US" dirty="0">
                          <a:solidFill>
                            <a:schemeClr val="tx1"/>
                          </a:solidFill>
                        </a:rPr>
                        <a:t>2</a:t>
                      </a:r>
                    </a:p>
                  </a:txBody>
                  <a:tcPr anchor="ctr"/>
                </a:tc>
                <a:extLst>
                  <a:ext uri="{0D108BD9-81ED-4DB2-BD59-A6C34878D82A}">
                    <a16:rowId xmlns:a16="http://schemas.microsoft.com/office/drawing/2014/main" val="3645194496"/>
                  </a:ext>
                </a:extLst>
              </a:tr>
            </a:tbl>
          </a:graphicData>
        </a:graphic>
      </p:graphicFrame>
      <p:graphicFrame>
        <p:nvGraphicFramePr>
          <p:cNvPr id="3" name="Table 2">
            <a:extLst>
              <a:ext uri="{FF2B5EF4-FFF2-40B4-BE49-F238E27FC236}">
                <a16:creationId xmlns:a16="http://schemas.microsoft.com/office/drawing/2014/main" id="{70C011D7-ABC8-670A-DF44-FA2CE3FEA1A4}"/>
              </a:ext>
            </a:extLst>
          </p:cNvPr>
          <p:cNvGraphicFramePr/>
          <p:nvPr>
            <p:extLst>
              <p:ext uri="{D42A27DB-BD31-4B8C-83A1-F6EECF244321}">
                <p14:modId xmlns:p14="http://schemas.microsoft.com/office/powerpoint/2010/main" val="2720698255"/>
              </p:ext>
            </p:extLst>
          </p:nvPr>
        </p:nvGraphicFramePr>
        <p:xfrm>
          <a:off x="5956320" y="1076739"/>
          <a:ext cx="5473680" cy="4333461"/>
        </p:xfrm>
        <a:graphic>
          <a:graphicData uri="http://schemas.openxmlformats.org/drawingml/2006/table">
            <a:tbl>
              <a:tblPr firstRow="1" bandRow="1">
                <a:tableStyleId>{5C22544A-7EE6-4342-B048-85BDC9FD1C3A}</a:tableStyleId>
              </a:tblPr>
              <a:tblGrid>
                <a:gridCol w="821052">
                  <a:extLst>
                    <a:ext uri="{9D8B030D-6E8A-4147-A177-3AD203B41FA5}">
                      <a16:colId xmlns:a16="http://schemas.microsoft.com/office/drawing/2014/main" val="20000"/>
                    </a:ext>
                  </a:extLst>
                </a:gridCol>
                <a:gridCol w="3375437">
                  <a:extLst>
                    <a:ext uri="{9D8B030D-6E8A-4147-A177-3AD203B41FA5}">
                      <a16:colId xmlns:a16="http://schemas.microsoft.com/office/drawing/2014/main" val="20001"/>
                    </a:ext>
                  </a:extLst>
                </a:gridCol>
                <a:gridCol w="1277191">
                  <a:extLst>
                    <a:ext uri="{9D8B030D-6E8A-4147-A177-3AD203B41FA5}">
                      <a16:colId xmlns:a16="http://schemas.microsoft.com/office/drawing/2014/main" val="4076152537"/>
                    </a:ext>
                  </a:extLst>
                </a:gridCol>
              </a:tblGrid>
              <a:tr h="708055">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b="1" u="none" kern="1200" spc="-10" dirty="0">
                          <a:solidFill>
                            <a:schemeClr val="lt1"/>
                          </a:solidFill>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Second Schedule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b="1" u="none" kern="1200" spc="-10" dirty="0">
                          <a:solidFill>
                            <a:schemeClr val="lt1"/>
                          </a:solidFill>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a:t>
                      </a:r>
                      <a:r>
                        <a:rPr lang="en-IN" sz="2400" b="1" u="none" kern="1200" spc="-10" dirty="0">
                          <a:solidFill>
                            <a:schemeClr val="lt1"/>
                          </a:solidFill>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Others Affected</a:t>
                      </a:r>
                      <a:r>
                        <a:rPr lang="en-IN" sz="2000" b="1" u="none" kern="1200" spc="-10" dirty="0">
                          <a:solidFill>
                            <a:schemeClr val="lt1"/>
                          </a:solidFill>
                          <a:uFill>
                            <a:solidFill>
                              <a:srgbClr val="000000"/>
                            </a:solidFill>
                          </a:uFill>
                          <a:latin typeface="Calibri Light" panose="020F0302020204030204" pitchFamily="34" charset="0"/>
                          <a:ea typeface="Calibri Light" panose="020F0302020204030204" pitchFamily="34" charset="0"/>
                          <a:cs typeface="Calibri Light" panose="020F0302020204030204" pitchFamily="34" charset="0"/>
                        </a:rPr>
                        <a:t>)</a:t>
                      </a:r>
                    </a:p>
                  </a:txBody>
                  <a:tcPr anchor="ctr"/>
                </a:tc>
                <a:tc hMerge="1">
                  <a:txBody>
                    <a:bodyPr/>
                    <a:lstStyle/>
                    <a:p>
                      <a:pPr algn="ctr"/>
                      <a:endParaRPr lang="en-IN" sz="2000" dirty="0">
                        <a:solidFill>
                          <a:schemeClr val="bg1"/>
                        </a:solidFill>
                      </a:endParaRP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u="none" dirty="0">
                        <a:latin typeface="Calibri Light" panose="020F0302020204030204" pitchFamily="34" charset="0"/>
                        <a:ea typeface="Calibri Light" panose="020F0302020204030204" pitchFamily="34" charset="0"/>
                        <a:cs typeface="Calibri Light" panose="020F0302020204030204" pitchFamily="34" charset="0"/>
                      </a:endParaRPr>
                    </a:p>
                  </a:txBody>
                  <a:tcPr anchor="ctr"/>
                </a:tc>
                <a:extLst>
                  <a:ext uri="{0D108BD9-81ED-4DB2-BD59-A6C34878D82A}">
                    <a16:rowId xmlns:a16="http://schemas.microsoft.com/office/drawing/2014/main" val="10000"/>
                  </a:ext>
                </a:extLst>
              </a:tr>
              <a:tr h="694631">
                <a:tc>
                  <a:txBody>
                    <a:bodyPr/>
                    <a:lstStyle/>
                    <a:p>
                      <a:pPr algn="ctr">
                        <a:spcAft>
                          <a:spcPts val="1200"/>
                        </a:spcAft>
                        <a:buNone/>
                      </a:pPr>
                      <a:r>
                        <a:rPr lang="en-US" b="1" dirty="0">
                          <a:solidFill>
                            <a:schemeClr val="tx1"/>
                          </a:solidFill>
                          <a:latin typeface="+mn-lt"/>
                        </a:rPr>
                        <a:t>Part</a:t>
                      </a:r>
                    </a:p>
                  </a:txBody>
                  <a:tcPr anchor="ctr"/>
                </a:tc>
                <a:tc>
                  <a:txBody>
                    <a:bodyPr/>
                    <a:lstStyle/>
                    <a:p>
                      <a:pPr algn="ctr">
                        <a:spcAft>
                          <a:spcPts val="1200"/>
                        </a:spcAft>
                        <a:buNone/>
                      </a:pPr>
                      <a:r>
                        <a:rPr lang="en-US" b="1" dirty="0">
                          <a:solidFill>
                            <a:schemeClr val="tx1"/>
                          </a:solidFill>
                          <a:latin typeface="+mn-lt"/>
                        </a:rPr>
                        <a:t>Particulars</a:t>
                      </a:r>
                    </a:p>
                  </a:txBody>
                  <a:tcPr anchor="ctr"/>
                </a:tc>
                <a:tc>
                  <a:txBody>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lang="en-IN" sz="1800" b="1" dirty="0">
                          <a:latin typeface="+mn-lt"/>
                          <a:cs typeface="Arial"/>
                        </a:rPr>
                        <a:t>No.</a:t>
                      </a:r>
                      <a:r>
                        <a:rPr lang="en-IN" sz="1800" b="1" spc="-25" dirty="0">
                          <a:latin typeface="+mn-lt"/>
                          <a:cs typeface="Arial"/>
                        </a:rPr>
                        <a:t> </a:t>
                      </a:r>
                      <a:r>
                        <a:rPr lang="en-IN" sz="1800" b="1" dirty="0">
                          <a:latin typeface="+mn-lt"/>
                          <a:cs typeface="Arial"/>
                        </a:rPr>
                        <a:t>of</a:t>
                      </a:r>
                      <a:r>
                        <a:rPr lang="en-IN" sz="1800" b="1" spc="-45" dirty="0">
                          <a:latin typeface="+mn-lt"/>
                          <a:cs typeface="Arial"/>
                        </a:rPr>
                        <a:t> </a:t>
                      </a:r>
                      <a:r>
                        <a:rPr lang="en-IN" sz="1800" b="1" dirty="0">
                          <a:latin typeface="+mn-lt"/>
                          <a:cs typeface="Arial"/>
                        </a:rPr>
                        <a:t>Clauses</a:t>
                      </a:r>
                    </a:p>
                  </a:txBody>
                  <a:tcPr anchor="ctr"/>
                </a:tc>
                <a:extLst>
                  <a:ext uri="{0D108BD9-81ED-4DB2-BD59-A6C34878D82A}">
                    <a16:rowId xmlns:a16="http://schemas.microsoft.com/office/drawing/2014/main" val="10001"/>
                  </a:ext>
                </a:extLst>
              </a:tr>
              <a:tr h="895630">
                <a:tc>
                  <a:txBody>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lang="en-US" dirty="0">
                          <a:solidFill>
                            <a:schemeClr val="tx1"/>
                          </a:solidFill>
                        </a:rPr>
                        <a:t>I</a:t>
                      </a:r>
                    </a:p>
                  </a:txBody>
                  <a:tcPr anchor="ctr"/>
                </a:tc>
                <a:tc>
                  <a:txBody>
                    <a:bodyPr/>
                    <a:lstStyle/>
                    <a:p>
                      <a:pPr marL="0" indent="0" algn="just">
                        <a:lnSpc>
                          <a:spcPct val="100000"/>
                        </a:lnSpc>
                        <a:spcBef>
                          <a:spcPts val="270"/>
                        </a:spcBef>
                      </a:pPr>
                      <a:r>
                        <a:rPr lang="en-US" sz="1800" dirty="0">
                          <a:latin typeface="Arial MT"/>
                          <a:cs typeface="Arial MT"/>
                        </a:rPr>
                        <a:t>Professional Misconduct by </a:t>
                      </a:r>
                      <a:r>
                        <a:rPr lang="en-IN" sz="1800" spc="-5" dirty="0">
                          <a:latin typeface="Arial MT"/>
                          <a:cs typeface="Arial MT"/>
                        </a:rPr>
                        <a:t>CAs</a:t>
                      </a:r>
                      <a:r>
                        <a:rPr lang="en-IN" sz="1800" spc="-10" dirty="0">
                          <a:latin typeface="Arial MT"/>
                          <a:cs typeface="Arial MT"/>
                        </a:rPr>
                        <a:t> </a:t>
                      </a:r>
                      <a:r>
                        <a:rPr lang="en-IN" sz="1800" dirty="0">
                          <a:latin typeface="Arial MT"/>
                          <a:cs typeface="Arial MT"/>
                        </a:rPr>
                        <a:t>in</a:t>
                      </a:r>
                      <a:r>
                        <a:rPr lang="en-IN" sz="1800" spc="-40" dirty="0">
                          <a:latin typeface="Arial MT"/>
                          <a:cs typeface="Arial MT"/>
                        </a:rPr>
                        <a:t> </a:t>
                      </a:r>
                      <a:r>
                        <a:rPr lang="en-IN" sz="1800" b="1" spc="-40" dirty="0">
                          <a:latin typeface="Arial MT"/>
                          <a:cs typeface="Arial MT"/>
                        </a:rPr>
                        <a:t>P</a:t>
                      </a:r>
                      <a:r>
                        <a:rPr lang="en-IN" sz="1800" b="1" dirty="0">
                          <a:latin typeface="Arial MT"/>
                          <a:cs typeface="Arial MT"/>
                        </a:rPr>
                        <a:t>ractice</a:t>
                      </a:r>
                    </a:p>
                  </a:txBody>
                  <a:tcPr anchor="ctr"/>
                </a:tc>
                <a:tc>
                  <a:txBody>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lang="en-US" dirty="0">
                          <a:solidFill>
                            <a:schemeClr val="tx1"/>
                          </a:solidFill>
                        </a:rPr>
                        <a:t>10</a:t>
                      </a:r>
                    </a:p>
                  </a:txBody>
                  <a:tcPr anchor="ctr"/>
                </a:tc>
                <a:extLst>
                  <a:ext uri="{0D108BD9-81ED-4DB2-BD59-A6C34878D82A}">
                    <a16:rowId xmlns:a16="http://schemas.microsoft.com/office/drawing/2014/main" val="3852849966"/>
                  </a:ext>
                </a:extLst>
              </a:tr>
              <a:tr h="990600">
                <a:tc>
                  <a:txBody>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lang="en-US" dirty="0"/>
                        <a:t>II</a:t>
                      </a:r>
                    </a:p>
                  </a:txBody>
                  <a:tcPr anchor="ctr"/>
                </a:tc>
                <a:tc>
                  <a:txBody>
                    <a:bodyPr/>
                    <a:lstStyle/>
                    <a:p>
                      <a:pPr marL="0" indent="0" algn="just">
                        <a:lnSpc>
                          <a:spcPct val="100000"/>
                        </a:lnSpc>
                        <a:spcBef>
                          <a:spcPts val="265"/>
                        </a:spcBef>
                      </a:pPr>
                      <a:r>
                        <a:rPr lang="en-US" sz="1800" dirty="0">
                          <a:latin typeface="Arial MT"/>
                          <a:cs typeface="Arial MT"/>
                        </a:rPr>
                        <a:t>Professional Misconduct by Members</a:t>
                      </a:r>
                      <a:r>
                        <a:rPr lang="en-US" sz="1800" spc="-65" dirty="0">
                          <a:latin typeface="Arial MT"/>
                          <a:cs typeface="Arial MT"/>
                        </a:rPr>
                        <a:t> in </a:t>
                      </a:r>
                      <a:r>
                        <a:rPr lang="en-US" sz="1800" b="1" dirty="0">
                          <a:latin typeface="Arial MT"/>
                          <a:cs typeface="Arial MT"/>
                        </a:rPr>
                        <a:t>General</a:t>
                      </a:r>
                    </a:p>
                  </a:txBody>
                  <a:tcPr anchor="ctr"/>
                </a:tc>
                <a:tc>
                  <a:txBody>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lang="en-US" dirty="0">
                          <a:solidFill>
                            <a:schemeClr val="tx1"/>
                          </a:solidFill>
                        </a:rPr>
                        <a:t>4</a:t>
                      </a:r>
                    </a:p>
                  </a:txBody>
                  <a:tcPr anchor="ctr"/>
                </a:tc>
                <a:extLst>
                  <a:ext uri="{0D108BD9-81ED-4DB2-BD59-A6C34878D82A}">
                    <a16:rowId xmlns:a16="http://schemas.microsoft.com/office/drawing/2014/main" val="3326978553"/>
                  </a:ext>
                </a:extLst>
              </a:tr>
              <a:tr h="990600">
                <a:tc>
                  <a:txBody>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lang="en-US" dirty="0"/>
                        <a:t>III</a:t>
                      </a:r>
                    </a:p>
                  </a:txBody>
                  <a:tcPr anchor="ctr"/>
                </a:tc>
                <a:tc>
                  <a:txBody>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lang="en-US" sz="1800" dirty="0">
                          <a:latin typeface="Arial MT"/>
                          <a:cs typeface="Arial MT"/>
                        </a:rPr>
                        <a:t>‘</a:t>
                      </a:r>
                      <a:r>
                        <a:rPr lang="en-US" sz="1800" b="1" dirty="0">
                          <a:latin typeface="Arial MT"/>
                          <a:cs typeface="Arial MT"/>
                        </a:rPr>
                        <a:t>Other</a:t>
                      </a:r>
                      <a:r>
                        <a:rPr lang="en-US" sz="1800" b="1" spc="-25" dirty="0">
                          <a:latin typeface="Arial MT"/>
                          <a:cs typeface="Arial MT"/>
                        </a:rPr>
                        <a:t> </a:t>
                      </a:r>
                      <a:r>
                        <a:rPr lang="en-US" sz="1800" b="1" dirty="0">
                          <a:latin typeface="Arial MT"/>
                          <a:cs typeface="Arial MT"/>
                        </a:rPr>
                        <a:t>Misconduct</a:t>
                      </a:r>
                      <a:r>
                        <a:rPr lang="en-US" sz="1800" dirty="0">
                          <a:latin typeface="Arial MT"/>
                          <a:cs typeface="Arial MT"/>
                        </a:rPr>
                        <a:t>’</a:t>
                      </a:r>
                      <a:r>
                        <a:rPr lang="en-US" sz="1800" spc="-105" dirty="0">
                          <a:latin typeface="Arial MT"/>
                          <a:cs typeface="Arial MT"/>
                        </a:rPr>
                        <a:t> by</a:t>
                      </a:r>
                      <a:r>
                        <a:rPr lang="en-US" sz="1800" spc="-15" dirty="0">
                          <a:latin typeface="Arial MT"/>
                          <a:cs typeface="Arial MT"/>
                        </a:rPr>
                        <a:t> </a:t>
                      </a:r>
                      <a:r>
                        <a:rPr lang="en-US" sz="1800" spc="5" dirty="0">
                          <a:latin typeface="Arial MT"/>
                          <a:cs typeface="Arial MT"/>
                        </a:rPr>
                        <a:t>Members</a:t>
                      </a:r>
                      <a:r>
                        <a:rPr lang="en-US" sz="1800" spc="-35" dirty="0">
                          <a:latin typeface="Arial MT"/>
                          <a:cs typeface="Arial MT"/>
                        </a:rPr>
                        <a:t> </a:t>
                      </a:r>
                      <a:r>
                        <a:rPr lang="en-US" sz="1800" dirty="0">
                          <a:latin typeface="Arial MT"/>
                          <a:cs typeface="Arial MT"/>
                        </a:rPr>
                        <a:t>Generally</a:t>
                      </a:r>
                    </a:p>
                  </a:txBody>
                  <a:tcPr anchor="ctr"/>
                </a:tc>
                <a:tc>
                  <a:txBody>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lang="en-US" dirty="0">
                          <a:solidFill>
                            <a:schemeClr val="tx1"/>
                          </a:solidFill>
                        </a:rPr>
                        <a:t>1</a:t>
                      </a:r>
                    </a:p>
                  </a:txBody>
                  <a:tcPr anchor="ctr"/>
                </a:tc>
                <a:extLst>
                  <a:ext uri="{0D108BD9-81ED-4DB2-BD59-A6C34878D82A}">
                    <a16:rowId xmlns:a16="http://schemas.microsoft.com/office/drawing/2014/main" val="2968417958"/>
                  </a:ext>
                </a:extLst>
              </a:tr>
            </a:tbl>
          </a:graphicData>
        </a:graphic>
      </p:graphicFrame>
    </p:spTree>
    <p:extLst>
      <p:ext uri="{BB962C8B-B14F-4D97-AF65-F5344CB8AC3E}">
        <p14:creationId xmlns:p14="http://schemas.microsoft.com/office/powerpoint/2010/main" val="10162515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114800" y="630872"/>
            <a:ext cx="8077200" cy="5257800"/>
          </a:xfrm>
        </p:spPr>
        <p:txBody>
          <a:bodyPr/>
          <a:lstStyle/>
          <a:p>
            <a:endParaRPr lang="en-US" dirty="0"/>
          </a:p>
          <a:p>
            <a:endParaRPr lang="en-US" dirty="0"/>
          </a:p>
          <a:p>
            <a:endParaRPr lang="en-US" dirty="0"/>
          </a:p>
          <a:p>
            <a:endParaRPr lang="en-US" dirty="0"/>
          </a:p>
          <a:p>
            <a:pPr algn="ctr">
              <a:lnSpc>
                <a:spcPct val="100000"/>
              </a:lnSpc>
              <a:spcBef>
                <a:spcPts val="600"/>
              </a:spcBef>
              <a:spcAft>
                <a:spcPts val="0"/>
              </a:spcAft>
            </a:pPr>
            <a:r>
              <a:rPr lang="en-IN" altLang="en-US" sz="4500" spc="-50" dirty="0">
                <a:solidFill>
                  <a:schemeClr val="tx2"/>
                </a:solidFill>
                <a:effectLst>
                  <a:outerShdw blurRad="38100" dist="38100" dir="2700000" algn="tl">
                    <a:srgbClr val="000000">
                      <a:alpha val="43137"/>
                    </a:srgbClr>
                  </a:outerShdw>
                </a:effectLst>
                <a:latin typeface="+mj-lt"/>
                <a:ea typeface="+mj-ea"/>
                <a:cs typeface="+mj-cs"/>
                <a:sym typeface="+mn-ea"/>
              </a:rPr>
              <a:t>FIRST SCHEDULE - PART I </a:t>
            </a:r>
          </a:p>
          <a:p>
            <a:pPr algn="ctr">
              <a:lnSpc>
                <a:spcPct val="100000"/>
              </a:lnSpc>
              <a:spcBef>
                <a:spcPts val="600"/>
              </a:spcBef>
              <a:spcAft>
                <a:spcPts val="0"/>
              </a:spcAft>
            </a:pPr>
            <a:r>
              <a:rPr lang="en-IN" altLang="en-US" sz="3400" spc="-50" dirty="0">
                <a:solidFill>
                  <a:schemeClr val="tx2"/>
                </a:solidFill>
                <a:effectLst>
                  <a:outerShdw blurRad="38100" dist="38100" dir="2700000" algn="tl">
                    <a:srgbClr val="000000">
                      <a:alpha val="43137"/>
                    </a:srgbClr>
                  </a:outerShdw>
                </a:effectLst>
                <a:latin typeface="+mj-lt"/>
                <a:ea typeface="+mj-ea"/>
                <a:cs typeface="+mj-cs"/>
                <a:sym typeface="+mn-ea"/>
              </a:rPr>
              <a:t>PROFESSIONAL MISCONDUCT </a:t>
            </a:r>
          </a:p>
          <a:p>
            <a:pPr algn="ctr">
              <a:lnSpc>
                <a:spcPct val="100000"/>
              </a:lnSpc>
              <a:spcBef>
                <a:spcPts val="600"/>
              </a:spcBef>
              <a:spcAft>
                <a:spcPts val="0"/>
              </a:spcAft>
            </a:pPr>
            <a:r>
              <a:rPr lang="en-IN" altLang="en-US" sz="3400" spc="-50" dirty="0">
                <a:solidFill>
                  <a:schemeClr val="tx2"/>
                </a:solidFill>
                <a:effectLst>
                  <a:outerShdw blurRad="38100" dist="38100" dir="2700000" algn="tl">
                    <a:srgbClr val="000000">
                      <a:alpha val="43137"/>
                    </a:srgbClr>
                  </a:outerShdw>
                </a:effectLst>
                <a:latin typeface="+mj-lt"/>
                <a:ea typeface="+mj-ea"/>
                <a:cs typeface="+mj-cs"/>
                <a:sym typeface="+mn-ea"/>
              </a:rPr>
              <a:t>By CAs IN PRACTICE  </a:t>
            </a:r>
          </a:p>
        </p:txBody>
      </p:sp>
      <p:pic>
        <p:nvPicPr>
          <p:cNvPr id="3" name="Picture 2">
            <a:extLst>
              <a:ext uri="{FF2B5EF4-FFF2-40B4-BE49-F238E27FC236}">
                <a16:creationId xmlns:a16="http://schemas.microsoft.com/office/drawing/2014/main" id="{D1C90EE9-5D54-CB41-1FCD-71A31A83AF9B}"/>
              </a:ext>
            </a:extLst>
          </p:cNvPr>
          <p:cNvPicPr>
            <a:picLocks noChangeAspect="1"/>
          </p:cNvPicPr>
          <p:nvPr/>
        </p:nvPicPr>
        <p:blipFill rotWithShape="1">
          <a:blip r:embed="rId2">
            <a:extLst>
              <a:ext uri="{28A0092B-C50C-407E-A947-70E740481C1C}">
                <a14:useLocalDpi xmlns:a14="http://schemas.microsoft.com/office/drawing/2010/main" val="0"/>
              </a:ext>
            </a:extLst>
          </a:blip>
          <a:srcRect b="22605"/>
          <a:stretch/>
        </p:blipFill>
        <p:spPr>
          <a:xfrm>
            <a:off x="93408" y="609600"/>
            <a:ext cx="3886200" cy="5257800"/>
          </a:xfrm>
          <a:prstGeom prst="rect">
            <a:avLst/>
          </a:prstGeom>
        </p:spPr>
      </p:pic>
    </p:spTree>
    <p:extLst>
      <p:ext uri="{BB962C8B-B14F-4D97-AF65-F5344CB8AC3E}">
        <p14:creationId xmlns:p14="http://schemas.microsoft.com/office/powerpoint/2010/main" val="3741033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dirty="0"/>
          </a:p>
          <a:p>
            <a:endParaRPr lang="en-US" dirty="0"/>
          </a:p>
          <a:p>
            <a:endParaRPr lang="en-US" dirty="0"/>
          </a:p>
          <a:p>
            <a:endParaRPr lang="en-US" dirty="0"/>
          </a:p>
          <a:p>
            <a:pPr algn="ctr">
              <a:lnSpc>
                <a:spcPct val="100000"/>
              </a:lnSpc>
              <a:spcBef>
                <a:spcPts val="600"/>
              </a:spcBef>
              <a:spcAft>
                <a:spcPts val="0"/>
              </a:spcAft>
            </a:pPr>
            <a:r>
              <a:rPr lang="en-IN" sz="4000" spc="-50" dirty="0">
                <a:solidFill>
                  <a:schemeClr val="tx2"/>
                </a:solidFill>
                <a:effectLst>
                  <a:outerShdw blurRad="38100" dist="38100" dir="2700000" algn="tl">
                    <a:srgbClr val="000000">
                      <a:alpha val="43137"/>
                    </a:srgbClr>
                  </a:outerShdw>
                </a:effectLst>
                <a:latin typeface="+mj-lt"/>
                <a:ea typeface="+mj-ea"/>
                <a:cs typeface="+mj-cs"/>
              </a:rPr>
              <a:t>DISCIPLINARY </a:t>
            </a:r>
          </a:p>
          <a:p>
            <a:pPr algn="ctr">
              <a:lnSpc>
                <a:spcPct val="100000"/>
              </a:lnSpc>
              <a:spcBef>
                <a:spcPts val="600"/>
              </a:spcBef>
              <a:spcAft>
                <a:spcPts val="0"/>
              </a:spcAft>
            </a:pPr>
            <a:r>
              <a:rPr lang="en-IN" sz="4000" spc="-50" dirty="0">
                <a:solidFill>
                  <a:schemeClr val="tx2"/>
                </a:solidFill>
                <a:effectLst>
                  <a:outerShdw blurRad="38100" dist="38100" dir="2700000" algn="tl">
                    <a:srgbClr val="000000">
                      <a:alpha val="43137"/>
                    </a:srgbClr>
                  </a:outerShdw>
                </a:effectLst>
                <a:latin typeface="+mj-lt"/>
                <a:ea typeface="+mj-ea"/>
                <a:cs typeface="+mj-cs"/>
              </a:rPr>
              <a:t>PROCEEDINGS</a:t>
            </a:r>
            <a:endParaRPr lang="en-IN" altLang="en-US" sz="4000" spc="-50" dirty="0">
              <a:solidFill>
                <a:schemeClr val="tx2"/>
              </a:solidFill>
              <a:effectLst>
                <a:outerShdw blurRad="38100" dist="38100" dir="2700000" algn="tl">
                  <a:srgbClr val="000000">
                    <a:alpha val="43137"/>
                  </a:srgbClr>
                </a:outerShdw>
              </a:effectLst>
              <a:latin typeface="+mj-lt"/>
              <a:ea typeface="+mj-ea"/>
              <a:cs typeface="+mj-cs"/>
              <a:sym typeface="+mn-ea"/>
            </a:endParaRPr>
          </a:p>
        </p:txBody>
      </p:sp>
      <p:pic>
        <p:nvPicPr>
          <p:cNvPr id="13" name="Picture 12">
            <a:extLst>
              <a:ext uri="{FF2B5EF4-FFF2-40B4-BE49-F238E27FC236}">
                <a16:creationId xmlns:a16="http://schemas.microsoft.com/office/drawing/2014/main" id="{52B197B8-D161-C76C-84A0-999BABE574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771" y="868680"/>
            <a:ext cx="3800169" cy="5120640"/>
          </a:xfrm>
          <a:prstGeom prst="rect">
            <a:avLst/>
          </a:prstGeom>
        </p:spPr>
      </p:pic>
    </p:spTree>
    <p:extLst>
      <p:ext uri="{BB962C8B-B14F-4D97-AF65-F5344CB8AC3E}">
        <p14:creationId xmlns:p14="http://schemas.microsoft.com/office/powerpoint/2010/main" val="6107783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55600" y="960115"/>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2" name="Rectangle 1">
            <a:extLst>
              <a:ext uri="{FF2B5EF4-FFF2-40B4-BE49-F238E27FC236}">
                <a16:creationId xmlns:a16="http://schemas.microsoft.com/office/drawing/2014/main" id="{95CEFFA0-A8B0-FA18-41BC-56BC41BAF22F}"/>
              </a:ext>
            </a:extLst>
          </p:cNvPr>
          <p:cNvSpPr/>
          <p:nvPr/>
        </p:nvSpPr>
        <p:spPr>
          <a:xfrm>
            <a:off x="838200" y="1066800"/>
            <a:ext cx="10744200" cy="5816977"/>
          </a:xfrm>
          <a:prstGeom prst="rect">
            <a:avLst/>
          </a:prstGeom>
        </p:spPr>
        <p:txBody>
          <a:bodyPr wrap="square">
            <a:spAutoFit/>
          </a:bodyPr>
          <a:lstStyle/>
          <a:p>
            <a:pPr marL="457200" lvl="0" indent="-457200" algn="just">
              <a:spcAft>
                <a:spcPts val="1200"/>
              </a:spcAft>
              <a:buFont typeface="Wingdings" pitchFamily="2" charset="2"/>
              <a:buChar char="v"/>
            </a:pPr>
            <a:r>
              <a:rPr lang="en-US" sz="2900" b="1" dirty="0">
                <a:solidFill>
                  <a:schemeClr val="bg1"/>
                </a:solidFill>
              </a:rPr>
              <a:t>Professional Misconduct by CAs in Practice</a:t>
            </a:r>
          </a:p>
          <a:p>
            <a:pPr marL="860425" indent="-396875" algn="just">
              <a:spcAft>
                <a:spcPts val="1200"/>
              </a:spcAft>
              <a:buFont typeface="Arial" pitchFamily="34" charset="0"/>
              <a:buChar char="•"/>
            </a:pPr>
            <a:r>
              <a:rPr lang="en-IN" sz="2600" dirty="0">
                <a:solidFill>
                  <a:schemeClr val="bg1"/>
                </a:solidFill>
              </a:rPr>
              <a:t>A Chartered Accountant in practice shall be deemed to be guilty of professional misconduct, if he pays or allows or agrees to pay or allow, directly or indirectly, any share, commission or brokerage from the professional fees or profits to any person other than a member of the Institute or a Partner or a retired partner or a legal representative of a deceased partner. A Chartered Accountant in Practice is allowed to pay any share, commission or brokerage from his professional fees or profits to a member of any other prescribed professional body or a person having such other prescribed qualification, for the purpose of rendering professional services in or outside India. </a:t>
            </a:r>
            <a:r>
              <a:rPr lang="en-IN" sz="2600" b="1" i="1" dirty="0">
                <a:solidFill>
                  <a:schemeClr val="bg1"/>
                </a:solidFill>
              </a:rPr>
              <a:t>(Clause 2)</a:t>
            </a:r>
          </a:p>
          <a:p>
            <a:pPr marL="860425" indent="-396875" algn="just">
              <a:spcAft>
                <a:spcPts val="1200"/>
              </a:spcAft>
              <a:buFont typeface="Arial" pitchFamily="34" charset="0"/>
              <a:buChar char="•"/>
            </a:pPr>
            <a:endParaRPr lang="en-IN" sz="2600" b="1" i="1" dirty="0">
              <a:solidFill>
                <a:schemeClr val="bg1"/>
              </a:solidFill>
            </a:endParaRPr>
          </a:p>
          <a:p>
            <a:pPr marL="860425" indent="-396875" algn="just">
              <a:spcAft>
                <a:spcPts val="1200"/>
              </a:spcAft>
              <a:buFont typeface="Arial" pitchFamily="34" charset="0"/>
              <a:buChar char="•"/>
            </a:pPr>
            <a:endParaRPr lang="en-IN" sz="2700" b="1" i="1" dirty="0">
              <a:solidFill>
                <a:schemeClr val="bg1"/>
              </a:solidFill>
            </a:endParaRPr>
          </a:p>
        </p:txBody>
      </p:sp>
    </p:spTree>
    <p:extLst>
      <p:ext uri="{BB962C8B-B14F-4D97-AF65-F5344CB8AC3E}">
        <p14:creationId xmlns:p14="http://schemas.microsoft.com/office/powerpoint/2010/main" val="223973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385224-244D-8174-32A9-9988ADE80199}"/>
              </a:ext>
            </a:extLst>
          </p:cNvPr>
          <p:cNvGrpSpPr/>
          <p:nvPr/>
        </p:nvGrpSpPr>
        <p:grpSpPr>
          <a:xfrm>
            <a:off x="355600" y="960115"/>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6" name="Rectangle 5">
            <a:extLst>
              <a:ext uri="{FF2B5EF4-FFF2-40B4-BE49-F238E27FC236}">
                <a16:creationId xmlns:a16="http://schemas.microsoft.com/office/drawing/2014/main" id="{D59E0BE9-A5CF-1184-EA25-0503D83733D7}"/>
              </a:ext>
            </a:extLst>
          </p:cNvPr>
          <p:cNvSpPr/>
          <p:nvPr/>
        </p:nvSpPr>
        <p:spPr>
          <a:xfrm>
            <a:off x="762000" y="990600"/>
            <a:ext cx="10896600" cy="3577903"/>
          </a:xfrm>
          <a:prstGeom prst="rect">
            <a:avLst/>
          </a:prstGeom>
        </p:spPr>
        <p:txBody>
          <a:bodyPr wrap="square">
            <a:spAutoFit/>
          </a:bodyPr>
          <a:lstStyle/>
          <a:p>
            <a:pPr marL="463550" lvl="0" indent="-463550" algn="just">
              <a:spcAft>
                <a:spcPts val="600"/>
              </a:spcAft>
              <a:buFont typeface="Wingdings" pitchFamily="2" charset="2"/>
              <a:buChar char="v"/>
            </a:pPr>
            <a:r>
              <a:rPr lang="en-US" sz="2900" b="1" dirty="0">
                <a:solidFill>
                  <a:schemeClr val="bg1"/>
                </a:solidFill>
              </a:rPr>
              <a:t>Goodwill - Partnership Firm</a:t>
            </a:r>
            <a:endParaRPr lang="en-IN" sz="2900" b="1" dirty="0">
              <a:solidFill>
                <a:schemeClr val="bg1"/>
              </a:solidFill>
            </a:endParaRPr>
          </a:p>
          <a:p>
            <a:pPr marL="804863" lvl="0" indent="-341313" algn="just">
              <a:spcAft>
                <a:spcPts val="1200"/>
              </a:spcAft>
              <a:buFont typeface="Arial" pitchFamily="34" charset="0"/>
              <a:buChar char="•"/>
            </a:pPr>
            <a:r>
              <a:rPr lang="en-IN" sz="2750" dirty="0">
                <a:solidFill>
                  <a:schemeClr val="bg1"/>
                </a:solidFill>
              </a:rPr>
              <a:t>When there are two or more partners and one of them dies, the widow or legal representative of the deceased partner can continue to receive a share of the profit of the firm, if the Partnership Agreement contains a provision that on the death of the partner, his widow or legal representative would be entitled to such payment for goodwill by way of sharing of fees or otherwise, for some specified period.</a:t>
            </a:r>
            <a:endParaRPr lang="en-US" sz="2750" dirty="0">
              <a:solidFill>
                <a:schemeClr val="bg1"/>
              </a:solidFill>
            </a:endParaRPr>
          </a:p>
        </p:txBody>
      </p:sp>
      <p:sp>
        <p:nvSpPr>
          <p:cNvPr id="8" name="Title 4">
            <a:extLst>
              <a:ext uri="{FF2B5EF4-FFF2-40B4-BE49-F238E27FC236}">
                <a16:creationId xmlns:a16="http://schemas.microsoft.com/office/drawing/2014/main" id="{42CF41BB-021C-422B-E39D-54CE0CB889B4}"/>
              </a:ext>
            </a:extLst>
          </p:cNvPr>
          <p:cNvSpPr>
            <a:spLocks noGrp="1"/>
          </p:cNvSpPr>
          <p:nvPr>
            <p:ph type="title"/>
          </p:nvPr>
        </p:nvSpPr>
        <p:spPr>
          <a:xfrm>
            <a:off x="842963" y="77788"/>
            <a:ext cx="8967787" cy="531812"/>
          </a:xfrm>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spTree>
    <p:extLst>
      <p:ext uri="{BB962C8B-B14F-4D97-AF65-F5344CB8AC3E}">
        <p14:creationId xmlns:p14="http://schemas.microsoft.com/office/powerpoint/2010/main" val="30023526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55600" y="960115"/>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2" name="Rectangle 1">
            <a:extLst>
              <a:ext uri="{FF2B5EF4-FFF2-40B4-BE49-F238E27FC236}">
                <a16:creationId xmlns:a16="http://schemas.microsoft.com/office/drawing/2014/main" id="{EE8CC19E-1DF0-EEB9-E423-CD26B932AD90}"/>
              </a:ext>
            </a:extLst>
          </p:cNvPr>
          <p:cNvSpPr/>
          <p:nvPr/>
        </p:nvSpPr>
        <p:spPr>
          <a:xfrm>
            <a:off x="754851" y="990600"/>
            <a:ext cx="10903749" cy="3577903"/>
          </a:xfrm>
          <a:prstGeom prst="rect">
            <a:avLst/>
          </a:prstGeom>
        </p:spPr>
        <p:txBody>
          <a:bodyPr wrap="square">
            <a:spAutoFit/>
          </a:bodyPr>
          <a:lstStyle/>
          <a:p>
            <a:pPr marL="463550" indent="-463550" algn="just">
              <a:spcAft>
                <a:spcPts val="600"/>
              </a:spcAft>
              <a:buFont typeface="Wingdings" pitchFamily="2" charset="2"/>
              <a:buChar char="v"/>
            </a:pPr>
            <a:r>
              <a:rPr lang="en-US" sz="2900" b="1" dirty="0">
                <a:solidFill>
                  <a:schemeClr val="bg1"/>
                </a:solidFill>
              </a:rPr>
              <a:t>Goodwill - Proprietorship Firm</a:t>
            </a:r>
            <a:endParaRPr lang="en-IN" sz="2900" b="1" dirty="0">
              <a:solidFill>
                <a:schemeClr val="bg1"/>
              </a:solidFill>
            </a:endParaRPr>
          </a:p>
          <a:p>
            <a:pPr marL="860425" indent="-396875" algn="just">
              <a:spcAft>
                <a:spcPts val="1200"/>
              </a:spcAft>
              <a:buFont typeface="Arial" pitchFamily="34" charset="0"/>
              <a:buChar char="•"/>
            </a:pPr>
            <a:r>
              <a:rPr lang="en-IN" sz="2750" dirty="0">
                <a:solidFill>
                  <a:schemeClr val="bg1"/>
                </a:solidFill>
              </a:rPr>
              <a:t>In case of death of proprietor, sale or transfer of Goodwill of the Proprietary Firm to another CA in practice is permissible. However, payment to the widow or legal representative of the deceased proprietor  can only be made for the Goodwill of the Firm, which may be in lump-sum or in installments spread over a specified period. Such payment cannot be linked with the participation in the earnings of the firm.</a:t>
            </a:r>
            <a:endParaRPr lang="en-US" sz="2750" dirty="0">
              <a:solidFill>
                <a:schemeClr val="bg1"/>
              </a:solidFill>
            </a:endParaRPr>
          </a:p>
        </p:txBody>
      </p:sp>
    </p:spTree>
    <p:extLst>
      <p:ext uri="{BB962C8B-B14F-4D97-AF65-F5344CB8AC3E}">
        <p14:creationId xmlns:p14="http://schemas.microsoft.com/office/powerpoint/2010/main" val="17750411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883914"/>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6" name="Rectangle 5">
            <a:extLst>
              <a:ext uri="{FF2B5EF4-FFF2-40B4-BE49-F238E27FC236}">
                <a16:creationId xmlns:a16="http://schemas.microsoft.com/office/drawing/2014/main" id="{58B727B5-1F0E-3984-B960-DD368569FBB9}"/>
              </a:ext>
            </a:extLst>
          </p:cNvPr>
          <p:cNvSpPr/>
          <p:nvPr/>
        </p:nvSpPr>
        <p:spPr>
          <a:xfrm>
            <a:off x="762000" y="1143000"/>
            <a:ext cx="10820400" cy="2308324"/>
          </a:xfrm>
          <a:prstGeom prst="rect">
            <a:avLst/>
          </a:prstGeom>
        </p:spPr>
        <p:txBody>
          <a:bodyPr wrap="square">
            <a:spAutoFit/>
          </a:bodyPr>
          <a:lstStyle/>
          <a:p>
            <a:pPr marL="463550" lvl="0" indent="-463550" algn="just">
              <a:spcAft>
                <a:spcPts val="600"/>
              </a:spcAft>
              <a:buFont typeface="Wingdings" pitchFamily="2" charset="2"/>
              <a:buChar char="v"/>
            </a:pPr>
            <a:r>
              <a:rPr lang="en-US" sz="2900" b="1" dirty="0">
                <a:solidFill>
                  <a:schemeClr val="bg1"/>
                </a:solidFill>
              </a:rPr>
              <a:t>Professional Misconduct by CAs in Practice</a:t>
            </a:r>
            <a:endParaRPr lang="en-IN" sz="2900" dirty="0">
              <a:solidFill>
                <a:schemeClr val="bg1"/>
              </a:solidFill>
            </a:endParaRPr>
          </a:p>
          <a:p>
            <a:pPr marL="804863" indent="-341313" algn="just">
              <a:spcAft>
                <a:spcPts val="600"/>
              </a:spcAft>
              <a:buFont typeface="Arial" pitchFamily="34" charset="0"/>
              <a:buChar char="•"/>
            </a:pPr>
            <a:r>
              <a:rPr lang="en-IN" sz="2750" dirty="0">
                <a:solidFill>
                  <a:schemeClr val="bg1"/>
                </a:solidFill>
              </a:rPr>
              <a:t>A Chartered Accountant in practice shall be deemed to be guilty of Professional misconduct, if he solicits clients or professional work either directly or indirectly by circular, advertisement, personal communication or interview or by any other means. </a:t>
            </a:r>
            <a:r>
              <a:rPr lang="en-IN" sz="2750" b="1" i="1" dirty="0">
                <a:solidFill>
                  <a:schemeClr val="bg1"/>
                </a:solidFill>
              </a:rPr>
              <a:t>(Clause 6)</a:t>
            </a:r>
          </a:p>
        </p:txBody>
      </p:sp>
    </p:spTree>
    <p:extLst>
      <p:ext uri="{BB962C8B-B14F-4D97-AF65-F5344CB8AC3E}">
        <p14:creationId xmlns:p14="http://schemas.microsoft.com/office/powerpoint/2010/main" val="26635704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4725" y="838200"/>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2" name="Rectangle 1">
            <a:extLst>
              <a:ext uri="{FF2B5EF4-FFF2-40B4-BE49-F238E27FC236}">
                <a16:creationId xmlns:a16="http://schemas.microsoft.com/office/drawing/2014/main" id="{E3E4CA11-10D4-0024-D272-2B53AD3A9C37}"/>
              </a:ext>
            </a:extLst>
          </p:cNvPr>
          <p:cNvSpPr/>
          <p:nvPr/>
        </p:nvSpPr>
        <p:spPr>
          <a:xfrm>
            <a:off x="754850" y="933368"/>
            <a:ext cx="11026036" cy="4347344"/>
          </a:xfrm>
          <a:prstGeom prst="rect">
            <a:avLst/>
          </a:prstGeom>
        </p:spPr>
        <p:txBody>
          <a:bodyPr wrap="square">
            <a:spAutoFit/>
          </a:bodyPr>
          <a:lstStyle/>
          <a:p>
            <a:pPr marL="463550" indent="-463550" algn="just">
              <a:spcAft>
                <a:spcPts val="600"/>
              </a:spcAft>
              <a:buFont typeface="Wingdings" pitchFamily="2" charset="2"/>
              <a:buChar char="v"/>
            </a:pPr>
            <a:r>
              <a:rPr lang="en-US" sz="2900" b="1" dirty="0">
                <a:solidFill>
                  <a:schemeClr val="bg1"/>
                </a:solidFill>
              </a:rPr>
              <a:t>Professional Misconduct by CAs in Practice</a:t>
            </a:r>
          </a:p>
          <a:p>
            <a:pPr marL="442913" algn="just">
              <a:spcAft>
                <a:spcPts val="600"/>
              </a:spcAft>
            </a:pPr>
            <a:r>
              <a:rPr lang="en-US" sz="2900" b="1" i="1" dirty="0">
                <a:solidFill>
                  <a:schemeClr val="bg1"/>
                </a:solidFill>
              </a:rPr>
              <a:t>Exceptions to Clause (6)</a:t>
            </a:r>
            <a:endParaRPr lang="en-US" sz="2900" b="1" dirty="0">
              <a:solidFill>
                <a:schemeClr val="bg1"/>
              </a:solidFill>
            </a:endParaRPr>
          </a:p>
          <a:p>
            <a:pPr marL="804863" indent="-341313" algn="just">
              <a:spcAft>
                <a:spcPts val="1200"/>
              </a:spcAft>
              <a:buFont typeface="Arial" pitchFamily="34" charset="0"/>
              <a:buChar char="•"/>
            </a:pPr>
            <a:r>
              <a:rPr lang="en-IN" sz="2800" dirty="0">
                <a:solidFill>
                  <a:schemeClr val="bg1"/>
                </a:solidFill>
              </a:rPr>
              <a:t>Nothing contained in this clause shall be construed as preventing or prohibiting a member in practice:</a:t>
            </a:r>
          </a:p>
          <a:p>
            <a:pPr marL="1309688" indent="-504825" algn="just">
              <a:spcAft>
                <a:spcPts val="600"/>
              </a:spcAft>
              <a:buFont typeface="Wingdings" pitchFamily="2" charset="2"/>
              <a:buChar char="ü"/>
            </a:pPr>
            <a:r>
              <a:rPr lang="en-IN" sz="2750" dirty="0">
                <a:solidFill>
                  <a:schemeClr val="bg1"/>
                </a:solidFill>
              </a:rPr>
              <a:t>From applying or requesting for or inviting or securing professional work from another chartered </a:t>
            </a:r>
            <a:r>
              <a:rPr lang="en-US" sz="2750" dirty="0">
                <a:solidFill>
                  <a:schemeClr val="bg1"/>
                </a:solidFill>
              </a:rPr>
              <a:t>accountant in practice.</a:t>
            </a:r>
          </a:p>
          <a:p>
            <a:pPr marL="1309688" indent="-504825" algn="just">
              <a:spcAft>
                <a:spcPts val="600"/>
              </a:spcAft>
              <a:buFont typeface="Wingdings" pitchFamily="2" charset="2"/>
              <a:buChar char="ü"/>
            </a:pPr>
            <a:r>
              <a:rPr lang="en-IN" sz="2750" dirty="0">
                <a:solidFill>
                  <a:schemeClr val="bg1"/>
                </a:solidFill>
              </a:rPr>
              <a:t>From responding to tenders or enquiries issued by various users of professional services or organisations from time to time and securing professional work as a consequence.</a:t>
            </a:r>
          </a:p>
        </p:txBody>
      </p:sp>
    </p:spTree>
    <p:extLst>
      <p:ext uri="{BB962C8B-B14F-4D97-AF65-F5344CB8AC3E}">
        <p14:creationId xmlns:p14="http://schemas.microsoft.com/office/powerpoint/2010/main" val="21439906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14400"/>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6" name="Rectangle 5">
            <a:extLst>
              <a:ext uri="{FF2B5EF4-FFF2-40B4-BE49-F238E27FC236}">
                <a16:creationId xmlns:a16="http://schemas.microsoft.com/office/drawing/2014/main" id="{777D2B93-3FEB-3BF2-8874-52B02876035C}"/>
              </a:ext>
            </a:extLst>
          </p:cNvPr>
          <p:cNvSpPr/>
          <p:nvPr/>
        </p:nvSpPr>
        <p:spPr>
          <a:xfrm>
            <a:off x="754850" y="914220"/>
            <a:ext cx="10903750" cy="4262705"/>
          </a:xfrm>
          <a:prstGeom prst="rect">
            <a:avLst/>
          </a:prstGeom>
        </p:spPr>
        <p:txBody>
          <a:bodyPr wrap="square">
            <a:spAutoFit/>
          </a:bodyPr>
          <a:lstStyle/>
          <a:p>
            <a:pPr marL="463550" lvl="0" indent="-463550" algn="just">
              <a:spcAft>
                <a:spcPts val="600"/>
              </a:spcAft>
              <a:buFont typeface="Wingdings" pitchFamily="2" charset="2"/>
              <a:buChar char="v"/>
            </a:pPr>
            <a:r>
              <a:rPr lang="en-US" sz="2900" b="1" dirty="0">
                <a:solidFill>
                  <a:schemeClr val="bg1"/>
                </a:solidFill>
              </a:rPr>
              <a:t>Professional Misconduct by CAs in Practice - Tenders</a:t>
            </a:r>
            <a:endParaRPr lang="en-IN" sz="2900" dirty="0">
              <a:solidFill>
                <a:schemeClr val="bg1"/>
              </a:solidFill>
            </a:endParaRPr>
          </a:p>
          <a:p>
            <a:pPr marL="804863" indent="-341313" algn="just">
              <a:spcAft>
                <a:spcPts val="1200"/>
              </a:spcAft>
              <a:buFont typeface="Arial" pitchFamily="34" charset="0"/>
              <a:buChar char="•"/>
            </a:pPr>
            <a:r>
              <a:rPr lang="en-IN" sz="2800" dirty="0">
                <a:solidFill>
                  <a:schemeClr val="bg1"/>
                </a:solidFill>
              </a:rPr>
              <a:t>Although members are allowed to respond to tenders and requests made by users of professional work, it is prohibited to respond to tenders for services which are </a:t>
            </a:r>
            <a:r>
              <a:rPr lang="en-IN" sz="2800" i="1" dirty="0">
                <a:solidFill>
                  <a:schemeClr val="bg1"/>
                </a:solidFill>
              </a:rPr>
              <a:t>exclusively reserved </a:t>
            </a:r>
            <a:r>
              <a:rPr lang="en-IN" sz="2800" dirty="0">
                <a:solidFill>
                  <a:schemeClr val="bg1"/>
                </a:solidFill>
              </a:rPr>
              <a:t>for Chartered Accountants unless </a:t>
            </a:r>
            <a:r>
              <a:rPr lang="en-IN" sz="2800" u="sng" dirty="0">
                <a:solidFill>
                  <a:schemeClr val="bg1"/>
                </a:solidFill>
              </a:rPr>
              <a:t>Minimum Fee </a:t>
            </a:r>
            <a:r>
              <a:rPr lang="en-IN" sz="2800" dirty="0">
                <a:solidFill>
                  <a:schemeClr val="bg1"/>
                </a:solidFill>
              </a:rPr>
              <a:t>(commensurate with size, value, volume, manpower requirement and nature of work) is prescribed in the tender document. However, members can respond to tenders :</a:t>
            </a:r>
          </a:p>
          <a:p>
            <a:pPr marL="1309688" indent="-504825" algn="just">
              <a:spcAft>
                <a:spcPts val="600"/>
              </a:spcAft>
              <a:buFont typeface="Wingdings" pitchFamily="2" charset="2"/>
              <a:buChar char="Ø"/>
            </a:pPr>
            <a:r>
              <a:rPr lang="en-IN" sz="2750" dirty="0">
                <a:solidFill>
                  <a:schemeClr val="bg1"/>
                </a:solidFill>
              </a:rPr>
              <a:t>Where only technical bid has been asked for</a:t>
            </a:r>
          </a:p>
          <a:p>
            <a:pPr marL="1309688" indent="-504825" algn="just">
              <a:spcAft>
                <a:spcPts val="600"/>
              </a:spcAft>
              <a:buFont typeface="Wingdings" pitchFamily="2" charset="2"/>
              <a:buChar char="Ø"/>
            </a:pPr>
            <a:r>
              <a:rPr lang="en-IN" sz="2750" dirty="0">
                <a:solidFill>
                  <a:schemeClr val="bg1"/>
                </a:solidFill>
              </a:rPr>
              <a:t>Where quotations have been called for through individual letters.</a:t>
            </a:r>
          </a:p>
        </p:txBody>
      </p:sp>
    </p:spTree>
    <p:extLst>
      <p:ext uri="{BB962C8B-B14F-4D97-AF65-F5344CB8AC3E}">
        <p14:creationId xmlns:p14="http://schemas.microsoft.com/office/powerpoint/2010/main" val="12459229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6847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2" name="Rectangle 1">
            <a:extLst>
              <a:ext uri="{FF2B5EF4-FFF2-40B4-BE49-F238E27FC236}">
                <a16:creationId xmlns:a16="http://schemas.microsoft.com/office/drawing/2014/main" id="{616AE9C0-CF4C-7D3B-33E5-75B90F55440D}"/>
              </a:ext>
            </a:extLst>
          </p:cNvPr>
          <p:cNvSpPr/>
          <p:nvPr/>
        </p:nvSpPr>
        <p:spPr>
          <a:xfrm>
            <a:off x="685800" y="1029593"/>
            <a:ext cx="10896600" cy="3847207"/>
          </a:xfrm>
          <a:prstGeom prst="rect">
            <a:avLst/>
          </a:prstGeom>
        </p:spPr>
        <p:txBody>
          <a:bodyPr wrap="square">
            <a:spAutoFit/>
          </a:bodyPr>
          <a:lstStyle/>
          <a:p>
            <a:pPr marL="463550" lvl="0" indent="-463550" algn="just">
              <a:spcAft>
                <a:spcPts val="1200"/>
              </a:spcAft>
              <a:buFont typeface="Wingdings" pitchFamily="2" charset="2"/>
              <a:buChar char="v"/>
            </a:pPr>
            <a:r>
              <a:rPr lang="en-US" sz="2900" b="1" dirty="0">
                <a:solidFill>
                  <a:schemeClr val="bg1"/>
                </a:solidFill>
              </a:rPr>
              <a:t>Professional Misconduct by CAs in Practice - Sharing Firm Profile with Prospective Client</a:t>
            </a:r>
            <a:endParaRPr lang="en-IN" sz="2900" b="1" dirty="0">
              <a:solidFill>
                <a:schemeClr val="bg1"/>
              </a:solidFill>
            </a:endParaRPr>
          </a:p>
          <a:p>
            <a:pPr marL="1030288" indent="-522288" algn="just">
              <a:spcAft>
                <a:spcPts val="600"/>
              </a:spcAft>
              <a:buFont typeface="Wingdings" pitchFamily="2" charset="2"/>
              <a:buChar char="Ø"/>
            </a:pPr>
            <a:r>
              <a:rPr lang="en-IN" sz="2800" dirty="0">
                <a:solidFill>
                  <a:schemeClr val="bg1"/>
                </a:solidFill>
              </a:rPr>
              <a:t>Sharing of Firm Profile with prospective client/s is not allowed unless </a:t>
            </a:r>
          </a:p>
          <a:p>
            <a:pPr marL="1481138" indent="-450850" algn="just">
              <a:spcAft>
                <a:spcPts val="600"/>
              </a:spcAft>
              <a:buFont typeface="Wingdings" pitchFamily="2" charset="2"/>
              <a:buChar char="ü"/>
            </a:pPr>
            <a:r>
              <a:rPr lang="en-IN" sz="2750" dirty="0">
                <a:solidFill>
                  <a:schemeClr val="bg1"/>
                </a:solidFill>
              </a:rPr>
              <a:t>it is in </a:t>
            </a:r>
            <a:r>
              <a:rPr lang="en-US" sz="2750" dirty="0">
                <a:solidFill>
                  <a:schemeClr val="bg1"/>
                </a:solidFill>
              </a:rPr>
              <a:t>response to a specific query from a prospective client.</a:t>
            </a:r>
          </a:p>
          <a:p>
            <a:pPr marL="1481138" indent="-450850" algn="just">
              <a:spcAft>
                <a:spcPts val="600"/>
              </a:spcAft>
              <a:buFont typeface="Wingdings" pitchFamily="2" charset="2"/>
              <a:buChar char="ü"/>
            </a:pPr>
            <a:r>
              <a:rPr lang="en-US" sz="2750" dirty="0">
                <a:solidFill>
                  <a:schemeClr val="bg1"/>
                </a:solidFill>
              </a:rPr>
              <a:t>the prospective client maintains a panel of Chartered Accountants and the profile is shared only for empanelling the firm.</a:t>
            </a:r>
          </a:p>
        </p:txBody>
      </p:sp>
    </p:spTree>
    <p:extLst>
      <p:ext uri="{BB962C8B-B14F-4D97-AF65-F5344CB8AC3E}">
        <p14:creationId xmlns:p14="http://schemas.microsoft.com/office/powerpoint/2010/main" val="27151204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6847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6" name="Rectangle 5">
            <a:extLst>
              <a:ext uri="{FF2B5EF4-FFF2-40B4-BE49-F238E27FC236}">
                <a16:creationId xmlns:a16="http://schemas.microsoft.com/office/drawing/2014/main" id="{33A6BCAB-943D-FE51-B784-F4B2B50C9DB7}"/>
              </a:ext>
            </a:extLst>
          </p:cNvPr>
          <p:cNvSpPr/>
          <p:nvPr/>
        </p:nvSpPr>
        <p:spPr>
          <a:xfrm>
            <a:off x="754850" y="990600"/>
            <a:ext cx="10827550" cy="4585871"/>
          </a:xfrm>
          <a:prstGeom prst="rect">
            <a:avLst/>
          </a:prstGeom>
        </p:spPr>
        <p:txBody>
          <a:bodyPr wrap="square">
            <a:spAutoFit/>
          </a:bodyPr>
          <a:lstStyle/>
          <a:p>
            <a:pPr marL="463550" lvl="0" indent="-463550" algn="just">
              <a:spcAft>
                <a:spcPts val="1200"/>
              </a:spcAft>
              <a:buFont typeface="Wingdings" pitchFamily="2" charset="2"/>
              <a:buChar char="v"/>
            </a:pPr>
            <a:r>
              <a:rPr lang="en-US" sz="2900" b="1" dirty="0">
                <a:solidFill>
                  <a:schemeClr val="bg1"/>
                </a:solidFill>
              </a:rPr>
              <a:t>Professional Misconduct by CAs in Practice - Issue of Greeting Cards or Invitations</a:t>
            </a:r>
            <a:endParaRPr lang="en-IN" sz="2900" b="1" dirty="0">
              <a:solidFill>
                <a:schemeClr val="bg1"/>
              </a:solidFill>
            </a:endParaRPr>
          </a:p>
          <a:p>
            <a:pPr marL="914400" indent="-449263" algn="just">
              <a:spcAft>
                <a:spcPts val="600"/>
              </a:spcAft>
              <a:buFont typeface="Wingdings" pitchFamily="2" charset="2"/>
              <a:buChar char="Ø"/>
            </a:pPr>
            <a:r>
              <a:rPr lang="en-IN" sz="2800" dirty="0">
                <a:solidFill>
                  <a:schemeClr val="bg1"/>
                </a:solidFill>
              </a:rPr>
              <a:t>Issuing greeting cards or invitations by members indicating their professional designation, status or qualification etc. is not allowed. However, it is allowed to use designation ‘Chartered Accountant’ and the name of the Firm in greeting cards as well as invitations for marriages, religious ceremonies, opening or inauguration of office, change of the office premises etc. provided such cards or invitations are sent only to clients, relatives and friends of the member concerned. </a:t>
            </a:r>
            <a:endParaRPr lang="en-US" sz="2800" dirty="0">
              <a:solidFill>
                <a:schemeClr val="bg1"/>
              </a:solidFill>
            </a:endParaRPr>
          </a:p>
        </p:txBody>
      </p:sp>
    </p:spTree>
    <p:extLst>
      <p:ext uri="{BB962C8B-B14F-4D97-AF65-F5344CB8AC3E}">
        <p14:creationId xmlns:p14="http://schemas.microsoft.com/office/powerpoint/2010/main" val="34831704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14400"/>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2" name="Rectangle 1">
            <a:extLst>
              <a:ext uri="{FF2B5EF4-FFF2-40B4-BE49-F238E27FC236}">
                <a16:creationId xmlns:a16="http://schemas.microsoft.com/office/drawing/2014/main" id="{C25E5655-8396-B739-6C0A-D5ED016ADABB}"/>
              </a:ext>
            </a:extLst>
          </p:cNvPr>
          <p:cNvSpPr/>
          <p:nvPr/>
        </p:nvSpPr>
        <p:spPr>
          <a:xfrm>
            <a:off x="762000" y="894814"/>
            <a:ext cx="10896600" cy="3862596"/>
          </a:xfrm>
          <a:prstGeom prst="rect">
            <a:avLst/>
          </a:prstGeom>
        </p:spPr>
        <p:txBody>
          <a:bodyPr wrap="square">
            <a:spAutoFit/>
          </a:bodyPr>
          <a:lstStyle/>
          <a:p>
            <a:pPr marL="463550" lvl="0" indent="-463550" algn="just">
              <a:spcAft>
                <a:spcPts val="1200"/>
              </a:spcAft>
              <a:buFont typeface="Wingdings" pitchFamily="2" charset="2"/>
              <a:buChar char="v"/>
            </a:pPr>
            <a:r>
              <a:rPr lang="en-US" sz="2900" b="1" dirty="0">
                <a:solidFill>
                  <a:schemeClr val="bg1"/>
                </a:solidFill>
              </a:rPr>
              <a:t>Professional Misconduct by CAs in Practice - Sponsorship Activities</a:t>
            </a:r>
            <a:endParaRPr lang="en-IN" sz="2900" b="1" dirty="0">
              <a:solidFill>
                <a:schemeClr val="bg1"/>
              </a:solidFill>
            </a:endParaRPr>
          </a:p>
          <a:p>
            <a:pPr marL="914400" indent="-449263" algn="just">
              <a:spcAft>
                <a:spcPts val="1200"/>
              </a:spcAft>
              <a:buFont typeface="Wingdings" pitchFamily="2" charset="2"/>
              <a:buChar char="Ø"/>
            </a:pPr>
            <a:r>
              <a:rPr lang="en-IN" sz="2800" dirty="0">
                <a:solidFill>
                  <a:schemeClr val="bg1"/>
                </a:solidFill>
              </a:rPr>
              <a:t>A CA firm or a member in practice is not permitted to sponsor an event. However, a member or a Firm may sponsor an event conducted by a Programme Organizing Unit (PoU) of the ICAI, provided such event has prior approval of CPE </a:t>
            </a:r>
            <a:r>
              <a:rPr lang="en-US" sz="2800" dirty="0">
                <a:solidFill>
                  <a:schemeClr val="bg1"/>
                </a:solidFill>
              </a:rPr>
              <a:t>Directorate.</a:t>
            </a:r>
          </a:p>
          <a:p>
            <a:pPr marL="914400" indent="-449263" algn="just">
              <a:spcAft>
                <a:spcPts val="600"/>
              </a:spcAft>
              <a:buFont typeface="Wingdings" pitchFamily="2" charset="2"/>
              <a:buChar char="Ø"/>
            </a:pPr>
            <a:r>
              <a:rPr lang="en-US" sz="2800" dirty="0">
                <a:solidFill>
                  <a:schemeClr val="bg1"/>
                </a:solidFill>
              </a:rPr>
              <a:t>Members sponsoring activities relating to Corporate Social Responsibility may mention their individual name with  prefix “CA” but mentioning Firm name or CA logo is not allowed.</a:t>
            </a:r>
            <a:endParaRPr lang="en-IN" sz="2800" dirty="0">
              <a:solidFill>
                <a:schemeClr val="bg1"/>
              </a:solidFill>
            </a:endParaRPr>
          </a:p>
        </p:txBody>
      </p:sp>
    </p:spTree>
    <p:extLst>
      <p:ext uri="{BB962C8B-B14F-4D97-AF65-F5344CB8AC3E}">
        <p14:creationId xmlns:p14="http://schemas.microsoft.com/office/powerpoint/2010/main" val="39096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6847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6" name="Rectangle 5">
            <a:extLst>
              <a:ext uri="{FF2B5EF4-FFF2-40B4-BE49-F238E27FC236}">
                <a16:creationId xmlns:a16="http://schemas.microsoft.com/office/drawing/2014/main" id="{F1DE7016-3360-8E00-1DF9-FC3D63A0CE4F}"/>
              </a:ext>
            </a:extLst>
          </p:cNvPr>
          <p:cNvSpPr/>
          <p:nvPr/>
        </p:nvSpPr>
        <p:spPr>
          <a:xfrm>
            <a:off x="688260" y="1066800"/>
            <a:ext cx="10970340" cy="2487732"/>
          </a:xfrm>
          <a:prstGeom prst="rect">
            <a:avLst/>
          </a:prstGeom>
        </p:spPr>
        <p:txBody>
          <a:bodyPr wrap="square">
            <a:spAutoFit/>
          </a:bodyPr>
          <a:lstStyle/>
          <a:p>
            <a:pPr marL="463550" lvl="0" indent="-463550" algn="just">
              <a:spcAft>
                <a:spcPts val="600"/>
              </a:spcAft>
              <a:buFont typeface="Wingdings" pitchFamily="2" charset="2"/>
              <a:buChar char="v"/>
            </a:pPr>
            <a:r>
              <a:rPr lang="en-US" sz="2900" b="1" dirty="0">
                <a:solidFill>
                  <a:schemeClr val="bg1"/>
                </a:solidFill>
              </a:rPr>
              <a:t>Professional Misconduct by CAs in Practice – Celebration Events </a:t>
            </a:r>
            <a:endParaRPr lang="en-IN" sz="2900" dirty="0">
              <a:solidFill>
                <a:schemeClr val="bg1"/>
              </a:solidFill>
            </a:endParaRPr>
          </a:p>
          <a:p>
            <a:pPr marL="1035050" indent="-571500" algn="just">
              <a:lnSpc>
                <a:spcPct val="110000"/>
              </a:lnSpc>
              <a:spcAft>
                <a:spcPts val="600"/>
              </a:spcAft>
              <a:buFont typeface="Wingdings" pitchFamily="2" charset="2"/>
              <a:buChar char="Ø"/>
            </a:pPr>
            <a:r>
              <a:rPr lang="en-IN" sz="2800" dirty="0">
                <a:solidFill>
                  <a:schemeClr val="bg1"/>
                </a:solidFill>
              </a:rPr>
              <a:t>It is not permitted to advertise events organised by a CA Firm. However, advertisement for Silver, Golden, Diamond, </a:t>
            </a:r>
            <a:r>
              <a:rPr lang="en-US" sz="2800" dirty="0">
                <a:solidFill>
                  <a:schemeClr val="bg1"/>
                </a:solidFill>
              </a:rPr>
              <a:t>Platinum and Centenary celebrations of CA Firm may be published in newspaper, newsletter or magazine.</a:t>
            </a:r>
            <a:endParaRPr lang="en-IN" sz="2800" dirty="0">
              <a:solidFill>
                <a:schemeClr val="bg1"/>
              </a:solidFill>
            </a:endParaRPr>
          </a:p>
        </p:txBody>
      </p:sp>
    </p:spTree>
    <p:extLst>
      <p:ext uri="{BB962C8B-B14F-4D97-AF65-F5344CB8AC3E}">
        <p14:creationId xmlns:p14="http://schemas.microsoft.com/office/powerpoint/2010/main" val="1124207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Disciplinary Proceedings</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55600" y="960115"/>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6" name="TextBox 5">
            <a:extLst>
              <a:ext uri="{FF2B5EF4-FFF2-40B4-BE49-F238E27FC236}">
                <a16:creationId xmlns:a16="http://schemas.microsoft.com/office/drawing/2014/main" id="{736B2173-3DCE-069C-8EAF-AC15A6A75121}"/>
              </a:ext>
            </a:extLst>
          </p:cNvPr>
          <p:cNvSpPr txBox="1"/>
          <p:nvPr/>
        </p:nvSpPr>
        <p:spPr>
          <a:xfrm>
            <a:off x="609600" y="1219200"/>
            <a:ext cx="10972800" cy="2569934"/>
          </a:xfrm>
          <a:prstGeom prst="rect">
            <a:avLst/>
          </a:prstGeom>
          <a:noFill/>
        </p:spPr>
        <p:txBody>
          <a:bodyPr wrap="square">
            <a:spAutoFit/>
          </a:bodyPr>
          <a:lstStyle/>
          <a:p>
            <a:pPr marL="571500" indent="-571500" algn="just">
              <a:buClr>
                <a:schemeClr val="bg1"/>
              </a:buClr>
              <a:buFont typeface="Wingdings" pitchFamily="2" charset="2"/>
              <a:buChar char="v"/>
            </a:pPr>
            <a:r>
              <a:rPr lang="it-IT" sz="2900" b="1" dirty="0">
                <a:solidFill>
                  <a:schemeClr val="bg1"/>
                </a:solidFill>
              </a:rPr>
              <a:t>"Disciplinary Directorate - Prima Facie Opinion"</a:t>
            </a:r>
            <a:endParaRPr lang="en-US" sz="2900" b="1" dirty="0">
              <a:solidFill>
                <a:schemeClr val="bg1"/>
              </a:solidFill>
            </a:endParaRPr>
          </a:p>
          <a:p>
            <a:pPr algn="just"/>
            <a:endParaRPr lang="en-US" sz="1600" b="1" dirty="0">
              <a:solidFill>
                <a:schemeClr val="bg1"/>
              </a:solidFill>
            </a:endParaRPr>
          </a:p>
          <a:p>
            <a:pPr marL="915988" indent="-342900" algn="just">
              <a:spcAft>
                <a:spcPts val="1800"/>
              </a:spcAft>
              <a:buFont typeface="Arial" pitchFamily="34" charset="0"/>
              <a:buChar char="•"/>
            </a:pPr>
            <a:r>
              <a:rPr lang="en-IN" sz="2800" dirty="0">
                <a:solidFill>
                  <a:schemeClr val="bg1"/>
                </a:solidFill>
              </a:rPr>
              <a:t>On receipt of any information or complaint along with the prescribed fee, the Director (Discipline) will process the same for its registration and shall form a Prima Facie Opinion on the alleged misconduct.</a:t>
            </a:r>
          </a:p>
        </p:txBody>
      </p:sp>
    </p:spTree>
    <p:extLst>
      <p:ext uri="{BB962C8B-B14F-4D97-AF65-F5344CB8AC3E}">
        <p14:creationId xmlns:p14="http://schemas.microsoft.com/office/powerpoint/2010/main" val="20189151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6847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2" name="Rectangle 1">
            <a:extLst>
              <a:ext uri="{FF2B5EF4-FFF2-40B4-BE49-F238E27FC236}">
                <a16:creationId xmlns:a16="http://schemas.microsoft.com/office/drawing/2014/main" id="{8EB85717-5ED1-CA44-9ABA-436E06BE306C}"/>
              </a:ext>
            </a:extLst>
          </p:cNvPr>
          <p:cNvSpPr/>
          <p:nvPr/>
        </p:nvSpPr>
        <p:spPr>
          <a:xfrm>
            <a:off x="762000" y="961104"/>
            <a:ext cx="10820400" cy="4662815"/>
          </a:xfrm>
          <a:prstGeom prst="rect">
            <a:avLst/>
          </a:prstGeom>
        </p:spPr>
        <p:txBody>
          <a:bodyPr wrap="square">
            <a:spAutoFit/>
          </a:bodyPr>
          <a:lstStyle/>
          <a:p>
            <a:pPr marL="463550" lvl="0" indent="-463550" algn="just">
              <a:spcAft>
                <a:spcPts val="1200"/>
              </a:spcAft>
              <a:buFont typeface="Wingdings" pitchFamily="2" charset="2"/>
              <a:buChar char="v"/>
            </a:pPr>
            <a:r>
              <a:rPr lang="en-US" sz="2900" b="1" dirty="0">
                <a:solidFill>
                  <a:schemeClr val="bg1"/>
                </a:solidFill>
              </a:rPr>
              <a:t>Professional Misconduct by CAs in Practice - Teaching/Coaching Activities</a:t>
            </a:r>
          </a:p>
          <a:p>
            <a:pPr marL="973138" indent="-465138" algn="just">
              <a:spcAft>
                <a:spcPts val="600"/>
              </a:spcAft>
              <a:buFont typeface="Wingdings" pitchFamily="2" charset="2"/>
              <a:buChar char="Ø"/>
            </a:pPr>
            <a:r>
              <a:rPr lang="en-IN" sz="2800" b="1" dirty="0">
                <a:solidFill>
                  <a:schemeClr val="bg1"/>
                </a:solidFill>
              </a:rPr>
              <a:t>Specific Permission</a:t>
            </a:r>
            <a:r>
              <a:rPr lang="en-IN" sz="2800" dirty="0">
                <a:solidFill>
                  <a:schemeClr val="bg1"/>
                </a:solidFill>
              </a:rPr>
              <a:t> may be sought by a practicing Chartered Accountant for part time or full time t</a:t>
            </a:r>
            <a:r>
              <a:rPr lang="en-US" sz="2800" dirty="0">
                <a:solidFill>
                  <a:schemeClr val="bg1"/>
                </a:solidFill>
              </a:rPr>
              <a:t>utorship</a:t>
            </a:r>
            <a:r>
              <a:rPr lang="en-IN" sz="2800" dirty="0">
                <a:solidFill>
                  <a:schemeClr val="bg1"/>
                </a:solidFill>
              </a:rPr>
              <a:t> in an Educational Institution provided direct teaching hours devoted to such activities does not exceed 25 hours a week. This is in addition to </a:t>
            </a:r>
            <a:r>
              <a:rPr lang="en-IN" sz="2800" b="1" dirty="0">
                <a:solidFill>
                  <a:schemeClr val="bg1"/>
                </a:solidFill>
              </a:rPr>
              <a:t>General </a:t>
            </a:r>
            <a:r>
              <a:rPr lang="en-US" sz="2800" b="1" dirty="0">
                <a:solidFill>
                  <a:schemeClr val="bg1"/>
                </a:solidFill>
              </a:rPr>
              <a:t>Permission</a:t>
            </a:r>
            <a:r>
              <a:rPr lang="en-US" sz="2800" dirty="0">
                <a:solidFill>
                  <a:schemeClr val="bg1"/>
                </a:solidFill>
              </a:rPr>
              <a:t> for </a:t>
            </a:r>
            <a:r>
              <a:rPr lang="en-IN" sz="2800" dirty="0">
                <a:solidFill>
                  <a:schemeClr val="bg1"/>
                </a:solidFill>
              </a:rPr>
              <a:t>private t</a:t>
            </a:r>
            <a:r>
              <a:rPr lang="en-US" sz="2800" dirty="0">
                <a:solidFill>
                  <a:schemeClr val="bg1"/>
                </a:solidFill>
              </a:rPr>
              <a:t>utorship and part-time </a:t>
            </a:r>
            <a:r>
              <a:rPr lang="en-IN" sz="2800" dirty="0">
                <a:solidFill>
                  <a:schemeClr val="bg1"/>
                </a:solidFill>
              </a:rPr>
              <a:t>t</a:t>
            </a:r>
            <a:r>
              <a:rPr lang="en-US" sz="2800" dirty="0">
                <a:solidFill>
                  <a:schemeClr val="bg1"/>
                </a:solidFill>
              </a:rPr>
              <a:t>utorship in CA Institute upto </a:t>
            </a:r>
            <a:r>
              <a:rPr lang="en-IN" sz="2800" dirty="0">
                <a:solidFill>
                  <a:schemeClr val="bg1"/>
                </a:solidFill>
              </a:rPr>
              <a:t>25 hours per week.</a:t>
            </a:r>
          </a:p>
          <a:p>
            <a:pPr marL="973138" indent="-465138" algn="just">
              <a:spcAft>
                <a:spcPts val="600"/>
              </a:spcAft>
              <a:buFont typeface="Wingdings" pitchFamily="2" charset="2"/>
              <a:buChar char="Ø"/>
            </a:pPr>
            <a:r>
              <a:rPr lang="en-IN" sz="2800" dirty="0">
                <a:solidFill>
                  <a:schemeClr val="bg1"/>
                </a:solidFill>
              </a:rPr>
              <a:t>Advertisement of teaching activities through </a:t>
            </a:r>
            <a:r>
              <a:rPr lang="en-US" sz="2800" dirty="0">
                <a:solidFill>
                  <a:schemeClr val="bg1"/>
                </a:solidFill>
              </a:rPr>
              <a:t>hoardings, posters, banners etc. is prohibited.</a:t>
            </a:r>
            <a:endParaRPr lang="en-IN" sz="2800" dirty="0">
              <a:solidFill>
                <a:schemeClr val="bg1"/>
              </a:solidFill>
            </a:endParaRPr>
          </a:p>
        </p:txBody>
      </p:sp>
    </p:spTree>
    <p:extLst>
      <p:ext uri="{BB962C8B-B14F-4D97-AF65-F5344CB8AC3E}">
        <p14:creationId xmlns:p14="http://schemas.microsoft.com/office/powerpoint/2010/main" val="8524205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4725" y="933368"/>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8" name="Rectangle 7">
            <a:extLst>
              <a:ext uri="{FF2B5EF4-FFF2-40B4-BE49-F238E27FC236}">
                <a16:creationId xmlns:a16="http://schemas.microsoft.com/office/drawing/2014/main" id="{283A401F-D5B5-79AF-0142-96CC740F7D03}"/>
              </a:ext>
            </a:extLst>
          </p:cNvPr>
          <p:cNvSpPr/>
          <p:nvPr/>
        </p:nvSpPr>
        <p:spPr>
          <a:xfrm>
            <a:off x="685800" y="914400"/>
            <a:ext cx="10972800" cy="4832092"/>
          </a:xfrm>
          <a:prstGeom prst="rect">
            <a:avLst/>
          </a:prstGeom>
        </p:spPr>
        <p:txBody>
          <a:bodyPr wrap="square">
            <a:spAutoFit/>
          </a:bodyPr>
          <a:lstStyle/>
          <a:p>
            <a:pPr marL="463550" lvl="0" indent="-463550" algn="just">
              <a:spcAft>
                <a:spcPts val="600"/>
              </a:spcAft>
              <a:buFont typeface="Wingdings" pitchFamily="2" charset="2"/>
              <a:buChar char="v"/>
            </a:pPr>
            <a:r>
              <a:rPr lang="en-US" sz="2900" b="1" dirty="0">
                <a:solidFill>
                  <a:schemeClr val="bg1"/>
                </a:solidFill>
              </a:rPr>
              <a:t>Professional Misconduct by CAs in Practice - </a:t>
            </a:r>
            <a:r>
              <a:rPr lang="en-IN" sz="2900" b="1" dirty="0">
                <a:solidFill>
                  <a:schemeClr val="bg1"/>
                </a:solidFill>
              </a:rPr>
              <a:t>Advertisement</a:t>
            </a:r>
            <a:endParaRPr lang="en-IN" sz="2900" dirty="0">
              <a:solidFill>
                <a:schemeClr val="bg1"/>
              </a:solidFill>
            </a:endParaRPr>
          </a:p>
          <a:p>
            <a:pPr marL="804863" indent="-341313" algn="just">
              <a:spcAft>
                <a:spcPts val="600"/>
              </a:spcAft>
              <a:buFont typeface="Arial" pitchFamily="34" charset="0"/>
              <a:buChar char="•"/>
            </a:pPr>
            <a:r>
              <a:rPr lang="en-IN" sz="2800" dirty="0">
                <a:solidFill>
                  <a:schemeClr val="bg1"/>
                </a:solidFill>
              </a:rPr>
              <a:t>A Chartered Accountant in practice shall be deemed to be guilty of professional misconduct:</a:t>
            </a:r>
          </a:p>
          <a:p>
            <a:pPr marL="1255713" indent="-450850" algn="just">
              <a:spcAft>
                <a:spcPts val="600"/>
              </a:spcAft>
              <a:buFont typeface="Wingdings" pitchFamily="2" charset="2"/>
              <a:buChar char="Ø"/>
            </a:pPr>
            <a:r>
              <a:rPr lang="en-IN" sz="2750" dirty="0">
                <a:solidFill>
                  <a:schemeClr val="bg1"/>
                </a:solidFill>
              </a:rPr>
              <a:t>If he advertises in newspaper seeking assignments from other professionals.</a:t>
            </a:r>
          </a:p>
          <a:p>
            <a:pPr marL="1255713" indent="-450850" algn="just">
              <a:spcAft>
                <a:spcPts val="600"/>
              </a:spcAft>
              <a:buFont typeface="Wingdings" pitchFamily="2" charset="2"/>
              <a:buChar char="Ø"/>
            </a:pPr>
            <a:r>
              <a:rPr lang="en-IN" sz="2750" dirty="0">
                <a:solidFill>
                  <a:schemeClr val="bg1"/>
                </a:solidFill>
              </a:rPr>
              <a:t>If he publishes advertisement in newspaper regarding  </a:t>
            </a:r>
            <a:r>
              <a:rPr lang="en-US" sz="2750" dirty="0">
                <a:solidFill>
                  <a:schemeClr val="bg1"/>
                </a:solidFill>
              </a:rPr>
              <a:t>inauguration of his professional office</a:t>
            </a:r>
            <a:r>
              <a:rPr lang="en-IN" sz="2750" dirty="0">
                <a:solidFill>
                  <a:schemeClr val="bg1"/>
                </a:solidFill>
              </a:rPr>
              <a:t>. </a:t>
            </a:r>
          </a:p>
          <a:p>
            <a:pPr marL="1255713" indent="-450850" algn="just">
              <a:spcAft>
                <a:spcPts val="600"/>
              </a:spcAft>
              <a:buFont typeface="Wingdings" pitchFamily="2" charset="2"/>
              <a:buChar char="Ø"/>
            </a:pPr>
            <a:r>
              <a:rPr lang="en-IN" sz="2750" dirty="0">
                <a:solidFill>
                  <a:schemeClr val="bg1"/>
                </a:solidFill>
              </a:rPr>
              <a:t>If he advertises in a souvenir and while offering best compliments, also writes along with his name, his address, telephone number, office timing, services offered etc.</a:t>
            </a:r>
          </a:p>
        </p:txBody>
      </p:sp>
    </p:spTree>
    <p:extLst>
      <p:ext uri="{BB962C8B-B14F-4D97-AF65-F5344CB8AC3E}">
        <p14:creationId xmlns:p14="http://schemas.microsoft.com/office/powerpoint/2010/main" val="24893771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6847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2" name="Rectangle 1">
            <a:extLst>
              <a:ext uri="{FF2B5EF4-FFF2-40B4-BE49-F238E27FC236}">
                <a16:creationId xmlns:a16="http://schemas.microsoft.com/office/drawing/2014/main" id="{74A583CE-B157-E959-5208-80FBC255FF83}"/>
              </a:ext>
            </a:extLst>
          </p:cNvPr>
          <p:cNvSpPr/>
          <p:nvPr/>
        </p:nvSpPr>
        <p:spPr>
          <a:xfrm>
            <a:off x="762000" y="1215241"/>
            <a:ext cx="10820400" cy="1985159"/>
          </a:xfrm>
          <a:prstGeom prst="rect">
            <a:avLst/>
          </a:prstGeom>
        </p:spPr>
        <p:txBody>
          <a:bodyPr wrap="square">
            <a:spAutoFit/>
          </a:bodyPr>
          <a:lstStyle/>
          <a:p>
            <a:pPr marL="463550" lvl="0" indent="-463550" algn="just">
              <a:spcAft>
                <a:spcPts val="1200"/>
              </a:spcAft>
              <a:buFont typeface="Wingdings" pitchFamily="2" charset="2"/>
              <a:buChar char="v"/>
            </a:pPr>
            <a:r>
              <a:rPr lang="en-US" sz="2900" b="1" dirty="0">
                <a:solidFill>
                  <a:schemeClr val="bg1"/>
                </a:solidFill>
              </a:rPr>
              <a:t>Professional Misconduct by CAs in Practice - Educational Videos</a:t>
            </a:r>
          </a:p>
          <a:p>
            <a:pPr marL="973138" indent="-508000" algn="just">
              <a:spcAft>
                <a:spcPts val="600"/>
              </a:spcAft>
              <a:buFont typeface="Wingdings" pitchFamily="2" charset="2"/>
              <a:buChar char="Ø"/>
            </a:pPr>
            <a:r>
              <a:rPr lang="en-IN" sz="2800" dirty="0">
                <a:solidFill>
                  <a:schemeClr val="bg1"/>
                </a:solidFill>
              </a:rPr>
              <a:t>While uploading Educational Videos on the social media, member should not disclose the firm in which he is partner/proprietor, any contact details or website address.</a:t>
            </a:r>
          </a:p>
        </p:txBody>
      </p:sp>
    </p:spTree>
    <p:extLst>
      <p:ext uri="{BB962C8B-B14F-4D97-AF65-F5344CB8AC3E}">
        <p14:creationId xmlns:p14="http://schemas.microsoft.com/office/powerpoint/2010/main" val="29573655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14400"/>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2" name="Rectangle 1">
            <a:extLst>
              <a:ext uri="{FF2B5EF4-FFF2-40B4-BE49-F238E27FC236}">
                <a16:creationId xmlns:a16="http://schemas.microsoft.com/office/drawing/2014/main" id="{0A4721A4-6EF3-2198-35E1-2290E589081B}"/>
              </a:ext>
            </a:extLst>
          </p:cNvPr>
          <p:cNvSpPr/>
          <p:nvPr/>
        </p:nvSpPr>
        <p:spPr>
          <a:xfrm>
            <a:off x="720216" y="1059865"/>
            <a:ext cx="10862184" cy="2292935"/>
          </a:xfrm>
          <a:prstGeom prst="rect">
            <a:avLst/>
          </a:prstGeom>
        </p:spPr>
        <p:txBody>
          <a:bodyPr wrap="square">
            <a:spAutoFit/>
          </a:bodyPr>
          <a:lstStyle/>
          <a:p>
            <a:pPr marL="463550" lvl="0" indent="-463550" algn="just">
              <a:spcAft>
                <a:spcPts val="1200"/>
              </a:spcAft>
              <a:buFont typeface="Wingdings" pitchFamily="2" charset="2"/>
              <a:buChar char="v"/>
            </a:pPr>
            <a:r>
              <a:rPr lang="en-US" sz="2900" b="1" dirty="0">
                <a:solidFill>
                  <a:schemeClr val="bg1"/>
                </a:solidFill>
              </a:rPr>
              <a:t>Professional Misconduct by CAs in Practice - Website</a:t>
            </a:r>
          </a:p>
          <a:p>
            <a:pPr marL="973138" indent="-508000" algn="just">
              <a:spcAft>
                <a:spcPts val="1200"/>
              </a:spcAft>
              <a:buFont typeface="Wingdings" pitchFamily="2" charset="2"/>
              <a:buChar char="Ø"/>
            </a:pPr>
            <a:r>
              <a:rPr lang="en-IN" sz="2800" dirty="0">
                <a:solidFill>
                  <a:schemeClr val="bg1"/>
                </a:solidFill>
              </a:rPr>
              <a:t>Website must be run on ‘pull’ model and not on ‘push’ model.</a:t>
            </a:r>
          </a:p>
          <a:p>
            <a:pPr marL="973138" indent="-508000" algn="just">
              <a:spcAft>
                <a:spcPts val="1200"/>
              </a:spcAft>
              <a:buFont typeface="Wingdings" pitchFamily="2" charset="2"/>
              <a:buChar char="Ø"/>
            </a:pPr>
            <a:r>
              <a:rPr lang="en-IN" sz="2800" dirty="0">
                <a:solidFill>
                  <a:schemeClr val="bg1"/>
                </a:solidFill>
              </a:rPr>
              <a:t>Names of the clients cannot be given.</a:t>
            </a:r>
          </a:p>
          <a:p>
            <a:pPr marL="973138" indent="-508000" algn="just">
              <a:spcAft>
                <a:spcPts val="1200"/>
              </a:spcAft>
              <a:buFont typeface="Wingdings" pitchFamily="2" charset="2"/>
              <a:buChar char="Ø"/>
            </a:pPr>
            <a:r>
              <a:rPr lang="en-IN" sz="2800" dirty="0">
                <a:solidFill>
                  <a:schemeClr val="bg1"/>
                </a:solidFill>
              </a:rPr>
              <a:t>Passport size photographs of CAs of the Firm may be put up.</a:t>
            </a:r>
          </a:p>
        </p:txBody>
      </p:sp>
    </p:spTree>
    <p:extLst>
      <p:ext uri="{BB962C8B-B14F-4D97-AF65-F5344CB8AC3E}">
        <p14:creationId xmlns:p14="http://schemas.microsoft.com/office/powerpoint/2010/main" val="30020248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6847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2" name="Rectangle 1">
            <a:extLst>
              <a:ext uri="{FF2B5EF4-FFF2-40B4-BE49-F238E27FC236}">
                <a16:creationId xmlns:a16="http://schemas.microsoft.com/office/drawing/2014/main" id="{71D6631E-8FFE-16D1-F10C-61ED72DEBADB}"/>
              </a:ext>
            </a:extLst>
          </p:cNvPr>
          <p:cNvSpPr/>
          <p:nvPr/>
        </p:nvSpPr>
        <p:spPr>
          <a:xfrm>
            <a:off x="685800" y="1123652"/>
            <a:ext cx="10972800" cy="2000548"/>
          </a:xfrm>
          <a:prstGeom prst="rect">
            <a:avLst/>
          </a:prstGeom>
        </p:spPr>
        <p:txBody>
          <a:bodyPr wrap="square">
            <a:spAutoFit/>
          </a:bodyPr>
          <a:lstStyle/>
          <a:p>
            <a:pPr marL="463550" lvl="0" indent="-463550" algn="just">
              <a:spcAft>
                <a:spcPts val="1200"/>
              </a:spcAft>
              <a:buFont typeface="Wingdings" pitchFamily="2" charset="2"/>
              <a:buChar char="v"/>
            </a:pPr>
            <a:r>
              <a:rPr lang="en-US" sz="2900" b="1" dirty="0">
                <a:solidFill>
                  <a:schemeClr val="bg1"/>
                </a:solidFill>
              </a:rPr>
              <a:t>Professional Misconduct by CAs in Practice - Catchwords/Catchphrases etc.</a:t>
            </a:r>
          </a:p>
          <a:p>
            <a:pPr marL="973138" indent="-508000" algn="just">
              <a:spcAft>
                <a:spcPts val="600"/>
              </a:spcAft>
              <a:buFont typeface="Wingdings" pitchFamily="2" charset="2"/>
              <a:buChar char="Ø"/>
            </a:pPr>
            <a:r>
              <a:rPr lang="en-IN" sz="2800" dirty="0">
                <a:solidFill>
                  <a:schemeClr val="bg1"/>
                </a:solidFill>
              </a:rPr>
              <a:t>Mentioning catchwords/catchphrases etc. on Website, Visiting Cards, Letter Heads etc. is not </a:t>
            </a:r>
            <a:r>
              <a:rPr lang="en-US" sz="2800" dirty="0">
                <a:solidFill>
                  <a:schemeClr val="bg1"/>
                </a:solidFill>
              </a:rPr>
              <a:t>permissible</a:t>
            </a:r>
            <a:r>
              <a:rPr lang="en-IN" sz="2800" dirty="0">
                <a:solidFill>
                  <a:schemeClr val="bg1"/>
                </a:solidFill>
              </a:rPr>
              <a:t>.</a:t>
            </a:r>
          </a:p>
        </p:txBody>
      </p:sp>
    </p:spTree>
    <p:extLst>
      <p:ext uri="{BB962C8B-B14F-4D97-AF65-F5344CB8AC3E}">
        <p14:creationId xmlns:p14="http://schemas.microsoft.com/office/powerpoint/2010/main" val="33397704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60114"/>
            <a:ext cx="11455400" cy="5212086"/>
            <a:chOff x="355600" y="1137880"/>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37880"/>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6" name="Rectangle 5">
            <a:extLst>
              <a:ext uri="{FF2B5EF4-FFF2-40B4-BE49-F238E27FC236}">
                <a16:creationId xmlns:a16="http://schemas.microsoft.com/office/drawing/2014/main" id="{7E39408D-B2A1-096E-8D07-CD89CD61DEE2}"/>
              </a:ext>
            </a:extLst>
          </p:cNvPr>
          <p:cNvSpPr/>
          <p:nvPr/>
        </p:nvSpPr>
        <p:spPr>
          <a:xfrm>
            <a:off x="749712" y="1199852"/>
            <a:ext cx="10908888" cy="2000548"/>
          </a:xfrm>
          <a:prstGeom prst="rect">
            <a:avLst/>
          </a:prstGeom>
        </p:spPr>
        <p:txBody>
          <a:bodyPr wrap="square">
            <a:spAutoFit/>
          </a:bodyPr>
          <a:lstStyle/>
          <a:p>
            <a:pPr marL="463550" lvl="0" indent="-463550" algn="just">
              <a:spcAft>
                <a:spcPts val="1200"/>
              </a:spcAft>
              <a:buFont typeface="Wingdings" pitchFamily="2" charset="2"/>
              <a:buChar char="v"/>
            </a:pPr>
            <a:r>
              <a:rPr lang="en-US" sz="2900" b="1" dirty="0">
                <a:solidFill>
                  <a:schemeClr val="bg1"/>
                </a:solidFill>
              </a:rPr>
              <a:t>Professional Misconduct by CAs in Practice - Printing of Vision, Mission or values etc.</a:t>
            </a:r>
          </a:p>
          <a:p>
            <a:pPr marL="973138" indent="-508000" algn="just">
              <a:spcAft>
                <a:spcPts val="600"/>
              </a:spcAft>
              <a:buFont typeface="Wingdings" pitchFamily="2" charset="2"/>
              <a:buChar char="Ø"/>
            </a:pPr>
            <a:r>
              <a:rPr lang="en-IN" sz="2800" dirty="0">
                <a:solidFill>
                  <a:schemeClr val="bg1"/>
                </a:solidFill>
              </a:rPr>
              <a:t>Vision, Mission or values of the Firm can not be printed on Visiting Cards, Letter Heads or such other Stationery.</a:t>
            </a:r>
          </a:p>
        </p:txBody>
      </p:sp>
    </p:spTree>
    <p:extLst>
      <p:ext uri="{BB962C8B-B14F-4D97-AF65-F5344CB8AC3E}">
        <p14:creationId xmlns:p14="http://schemas.microsoft.com/office/powerpoint/2010/main" val="10907034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6847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2" name="Rectangle 1">
            <a:extLst>
              <a:ext uri="{FF2B5EF4-FFF2-40B4-BE49-F238E27FC236}">
                <a16:creationId xmlns:a16="http://schemas.microsoft.com/office/drawing/2014/main" id="{D18C59C4-02EB-3378-65F7-41977BDE5475}"/>
              </a:ext>
            </a:extLst>
          </p:cNvPr>
          <p:cNvSpPr/>
          <p:nvPr/>
        </p:nvSpPr>
        <p:spPr>
          <a:xfrm>
            <a:off x="730043" y="1053420"/>
            <a:ext cx="11047267" cy="4247317"/>
          </a:xfrm>
          <a:prstGeom prst="rect">
            <a:avLst/>
          </a:prstGeom>
        </p:spPr>
        <p:txBody>
          <a:bodyPr wrap="square">
            <a:spAutoFit/>
          </a:bodyPr>
          <a:lstStyle/>
          <a:p>
            <a:pPr marL="463550" lvl="0" indent="-463550" algn="just">
              <a:spcAft>
                <a:spcPts val="600"/>
              </a:spcAft>
              <a:buFont typeface="Wingdings" pitchFamily="2" charset="2"/>
              <a:buChar char="v"/>
            </a:pPr>
            <a:r>
              <a:rPr lang="en-US" sz="2900" b="1" dirty="0">
                <a:solidFill>
                  <a:schemeClr val="bg1"/>
                </a:solidFill>
              </a:rPr>
              <a:t>Professional Misconduct by CAs in Practice – Article or Book </a:t>
            </a:r>
            <a:endParaRPr lang="en-IN" sz="2900" dirty="0">
              <a:solidFill>
                <a:schemeClr val="bg1"/>
              </a:solidFill>
            </a:endParaRPr>
          </a:p>
          <a:p>
            <a:pPr marL="920750" indent="-457200" algn="just">
              <a:spcAft>
                <a:spcPts val="1200"/>
              </a:spcAft>
              <a:buFont typeface="Wingdings" pitchFamily="2" charset="2"/>
              <a:buChar char="Ø"/>
            </a:pPr>
            <a:r>
              <a:rPr lang="en-IN" sz="2800" dirty="0">
                <a:solidFill>
                  <a:schemeClr val="bg1"/>
                </a:solidFill>
              </a:rPr>
              <a:t>A Chartered Accountant in practice shall be deemed to be guilty of professional misconduct:</a:t>
            </a:r>
          </a:p>
          <a:p>
            <a:pPr marL="1379538" indent="-465138" algn="just">
              <a:spcAft>
                <a:spcPts val="600"/>
              </a:spcAft>
              <a:buFont typeface="Wingdings" pitchFamily="2" charset="2"/>
              <a:buChar char="ü"/>
            </a:pPr>
            <a:r>
              <a:rPr lang="en-IN" sz="2750" dirty="0">
                <a:solidFill>
                  <a:schemeClr val="bg1"/>
                </a:solidFill>
              </a:rPr>
              <a:t>If he mentions in a book or article published by him or presentation made by him, any professional attainments of himself or the CA Firm with which he is associated. A member may, however, use the designation ‘Chartered Accountant’ as well as the name of the Firm.</a:t>
            </a:r>
          </a:p>
          <a:p>
            <a:pPr marL="1379538" indent="-465138" algn="just">
              <a:spcAft>
                <a:spcPts val="600"/>
              </a:spcAft>
              <a:buFont typeface="Wingdings" pitchFamily="2" charset="2"/>
              <a:buChar char="ü"/>
            </a:pPr>
            <a:endParaRPr lang="en-IN" sz="2750" b="1" i="1" dirty="0">
              <a:solidFill>
                <a:schemeClr val="bg1"/>
              </a:solidFill>
            </a:endParaRPr>
          </a:p>
        </p:txBody>
      </p:sp>
    </p:spTree>
    <p:extLst>
      <p:ext uri="{BB962C8B-B14F-4D97-AF65-F5344CB8AC3E}">
        <p14:creationId xmlns:p14="http://schemas.microsoft.com/office/powerpoint/2010/main" val="33793326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14400"/>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6" name="Rectangle 5">
            <a:extLst>
              <a:ext uri="{FF2B5EF4-FFF2-40B4-BE49-F238E27FC236}">
                <a16:creationId xmlns:a16="http://schemas.microsoft.com/office/drawing/2014/main" id="{ECB41093-5690-C596-BDA7-6D3B2D2889EC}"/>
              </a:ext>
            </a:extLst>
          </p:cNvPr>
          <p:cNvSpPr/>
          <p:nvPr/>
        </p:nvSpPr>
        <p:spPr>
          <a:xfrm>
            <a:off x="744791" y="914400"/>
            <a:ext cx="11032519" cy="4785926"/>
          </a:xfrm>
          <a:prstGeom prst="rect">
            <a:avLst/>
          </a:prstGeom>
        </p:spPr>
        <p:txBody>
          <a:bodyPr wrap="square">
            <a:spAutoFit/>
          </a:bodyPr>
          <a:lstStyle/>
          <a:p>
            <a:pPr marL="463550" lvl="0" indent="-463550" algn="just">
              <a:spcAft>
                <a:spcPts val="1200"/>
              </a:spcAft>
              <a:buFont typeface="Wingdings" pitchFamily="2" charset="2"/>
              <a:buChar char="v"/>
            </a:pPr>
            <a:r>
              <a:rPr lang="en-US" sz="2900" b="1" dirty="0">
                <a:solidFill>
                  <a:schemeClr val="bg1"/>
                </a:solidFill>
              </a:rPr>
              <a:t>Professional Misconduct by CAs in Practice</a:t>
            </a:r>
            <a:endParaRPr lang="en-IN" sz="2900" dirty="0">
              <a:solidFill>
                <a:schemeClr val="bg1"/>
              </a:solidFill>
            </a:endParaRPr>
          </a:p>
          <a:p>
            <a:pPr marL="804863" indent="-341313" algn="just">
              <a:spcAft>
                <a:spcPts val="1200"/>
              </a:spcAft>
              <a:buFont typeface="Arial" pitchFamily="34" charset="0"/>
              <a:buChar char="•"/>
            </a:pPr>
            <a:r>
              <a:rPr lang="en-IN" sz="2800" dirty="0">
                <a:solidFill>
                  <a:schemeClr val="bg1"/>
                </a:solidFill>
              </a:rPr>
              <a:t>A Chartered Accountant in practice shall be deemed to be guilty of professional misconduct:</a:t>
            </a:r>
          </a:p>
          <a:p>
            <a:pPr marL="1255713" indent="-450850" algn="just">
              <a:spcAft>
                <a:spcPts val="1200"/>
              </a:spcAft>
              <a:buFont typeface="Wingdings" pitchFamily="2" charset="2"/>
              <a:buChar char="Ø"/>
            </a:pPr>
            <a:r>
              <a:rPr lang="en-US" sz="2600" dirty="0">
                <a:solidFill>
                  <a:schemeClr val="bg1"/>
                </a:solidFill>
              </a:rPr>
              <a:t>If he writes letters to another CA Firm, introducing his firm as pioneer in liasoning with government ministries and departments for getting various Govt. clearances etc.</a:t>
            </a:r>
          </a:p>
          <a:p>
            <a:pPr marL="1255713" indent="-450850" algn="just">
              <a:spcAft>
                <a:spcPts val="1200"/>
              </a:spcAft>
              <a:buFont typeface="Wingdings" pitchFamily="2" charset="2"/>
              <a:buChar char="Ø"/>
            </a:pPr>
            <a:r>
              <a:rPr lang="en-IN" sz="2600" dirty="0">
                <a:solidFill>
                  <a:schemeClr val="bg1"/>
                </a:solidFill>
              </a:rPr>
              <a:t>If he sends letters regarding change of address to non clients.</a:t>
            </a:r>
            <a:endParaRPr lang="en-US" sz="2600" dirty="0">
              <a:solidFill>
                <a:schemeClr val="bg1"/>
              </a:solidFill>
            </a:endParaRPr>
          </a:p>
          <a:p>
            <a:pPr marL="1255713" indent="-450850" algn="just">
              <a:spcAft>
                <a:spcPts val="1200"/>
              </a:spcAft>
              <a:buFont typeface="Wingdings" pitchFamily="2" charset="2"/>
              <a:buChar char="Ø"/>
            </a:pPr>
            <a:r>
              <a:rPr lang="en-IN" sz="2600" dirty="0">
                <a:solidFill>
                  <a:schemeClr val="bg1"/>
                </a:solidFill>
              </a:rPr>
              <a:t>If he accepts the original professional work from a client who is introduced to him by a member, unless the client comes through such member dealing with such work.</a:t>
            </a:r>
            <a:endParaRPr lang="en-US" sz="2600" dirty="0">
              <a:solidFill>
                <a:schemeClr val="bg1"/>
              </a:solidFill>
            </a:endParaRPr>
          </a:p>
        </p:txBody>
      </p:sp>
    </p:spTree>
    <p:extLst>
      <p:ext uri="{BB962C8B-B14F-4D97-AF65-F5344CB8AC3E}">
        <p14:creationId xmlns:p14="http://schemas.microsoft.com/office/powerpoint/2010/main" val="21681962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6847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6" name="Rectangle 5">
            <a:extLst>
              <a:ext uri="{FF2B5EF4-FFF2-40B4-BE49-F238E27FC236}">
                <a16:creationId xmlns:a16="http://schemas.microsoft.com/office/drawing/2014/main" id="{1079DAB3-92D6-F955-A69D-449F6174E612}"/>
              </a:ext>
            </a:extLst>
          </p:cNvPr>
          <p:cNvSpPr/>
          <p:nvPr/>
        </p:nvSpPr>
        <p:spPr>
          <a:xfrm>
            <a:off x="732504" y="970032"/>
            <a:ext cx="10849896" cy="5401479"/>
          </a:xfrm>
          <a:prstGeom prst="rect">
            <a:avLst/>
          </a:prstGeom>
        </p:spPr>
        <p:txBody>
          <a:bodyPr wrap="square">
            <a:spAutoFit/>
          </a:bodyPr>
          <a:lstStyle/>
          <a:p>
            <a:pPr marL="463550" lvl="0" indent="-463550" algn="just">
              <a:spcAft>
                <a:spcPts val="600"/>
              </a:spcAft>
              <a:buFont typeface="Wingdings" pitchFamily="2" charset="2"/>
              <a:buChar char="v"/>
            </a:pPr>
            <a:r>
              <a:rPr lang="en-US" sz="2900" b="1" dirty="0">
                <a:solidFill>
                  <a:schemeClr val="bg1"/>
                </a:solidFill>
              </a:rPr>
              <a:t>Professional Misconduct by CAs in Practice</a:t>
            </a:r>
            <a:endParaRPr lang="en-IN" sz="2900" dirty="0">
              <a:solidFill>
                <a:schemeClr val="bg1"/>
              </a:solidFill>
            </a:endParaRPr>
          </a:p>
          <a:p>
            <a:pPr marL="920750" indent="-457200" algn="just">
              <a:spcAft>
                <a:spcPts val="600"/>
              </a:spcAft>
              <a:buFont typeface="Wingdings" pitchFamily="2" charset="2"/>
              <a:buChar char="Ø"/>
            </a:pPr>
            <a:r>
              <a:rPr lang="en-IN" sz="2800" dirty="0">
                <a:solidFill>
                  <a:schemeClr val="bg1"/>
                </a:solidFill>
              </a:rPr>
              <a:t>A Chartered Accountant in practice shall be deemed to be guilty of professional misconduct if he advertises his professional attainments or services, or uses any designation or expressions other than </a:t>
            </a:r>
            <a:r>
              <a:rPr lang="en-US" sz="2800" dirty="0">
                <a:solidFill>
                  <a:schemeClr val="bg1"/>
                </a:solidFill>
              </a:rPr>
              <a:t>Chartered Accountant on professional documents, </a:t>
            </a:r>
            <a:r>
              <a:rPr lang="en-IN" sz="2800" dirty="0">
                <a:solidFill>
                  <a:schemeClr val="bg1"/>
                </a:solidFill>
              </a:rPr>
              <a:t>visiting cards, letter heads or sign boards, unless it be a degree of a University established by law in India or recognised by the Central Government or a title indicating membership of the Institute of Chartered Accountants of India or of any other institution that has been recognised by the Central Government or may be </a:t>
            </a:r>
            <a:r>
              <a:rPr lang="en-US" sz="2800" dirty="0">
                <a:solidFill>
                  <a:schemeClr val="bg1"/>
                </a:solidFill>
              </a:rPr>
              <a:t>recognised by the Council. </a:t>
            </a:r>
            <a:r>
              <a:rPr lang="en-IN" sz="2800" b="1" i="1" dirty="0">
                <a:solidFill>
                  <a:schemeClr val="bg1"/>
                </a:solidFill>
              </a:rPr>
              <a:t>(Clause 7)</a:t>
            </a:r>
          </a:p>
          <a:p>
            <a:pPr marL="1320800" indent="-465138" algn="just">
              <a:buFont typeface="Wingdings" pitchFamily="2" charset="2"/>
              <a:buChar char="ü"/>
            </a:pPr>
            <a:endParaRPr lang="en-US" sz="2600" dirty="0">
              <a:solidFill>
                <a:srgbClr val="70AD47">
                  <a:lumMod val="50000"/>
                </a:srgbClr>
              </a:solidFill>
            </a:endParaRPr>
          </a:p>
        </p:txBody>
      </p:sp>
    </p:spTree>
    <p:extLst>
      <p:ext uri="{BB962C8B-B14F-4D97-AF65-F5344CB8AC3E}">
        <p14:creationId xmlns:p14="http://schemas.microsoft.com/office/powerpoint/2010/main" val="24582517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6847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2" name="Rectangle 1">
            <a:extLst>
              <a:ext uri="{FF2B5EF4-FFF2-40B4-BE49-F238E27FC236}">
                <a16:creationId xmlns:a16="http://schemas.microsoft.com/office/drawing/2014/main" id="{9699ADFF-A43A-8A0E-3D8D-660612A871CB}"/>
              </a:ext>
            </a:extLst>
          </p:cNvPr>
          <p:cNvSpPr/>
          <p:nvPr/>
        </p:nvSpPr>
        <p:spPr>
          <a:xfrm>
            <a:off x="717756" y="987891"/>
            <a:ext cx="10940844" cy="3431709"/>
          </a:xfrm>
          <a:prstGeom prst="rect">
            <a:avLst/>
          </a:prstGeom>
        </p:spPr>
        <p:txBody>
          <a:bodyPr wrap="square">
            <a:spAutoFit/>
          </a:bodyPr>
          <a:lstStyle/>
          <a:p>
            <a:pPr marL="463550" lvl="0" indent="-463550" algn="just">
              <a:spcAft>
                <a:spcPts val="1200"/>
              </a:spcAft>
              <a:buFont typeface="Wingdings" pitchFamily="2" charset="2"/>
              <a:buChar char="v"/>
            </a:pPr>
            <a:r>
              <a:rPr lang="en-US" sz="2900" b="1" dirty="0">
                <a:solidFill>
                  <a:schemeClr val="bg1"/>
                </a:solidFill>
              </a:rPr>
              <a:t>Professional Misconduct by CAs in Practice - Other Designations</a:t>
            </a:r>
          </a:p>
          <a:p>
            <a:pPr marL="914400" indent="-449263" algn="just">
              <a:spcAft>
                <a:spcPts val="1200"/>
              </a:spcAft>
              <a:buFont typeface="Wingdings" pitchFamily="2" charset="2"/>
              <a:buChar char="Ø"/>
            </a:pPr>
            <a:r>
              <a:rPr lang="en-IN" sz="2800" dirty="0">
                <a:solidFill>
                  <a:schemeClr val="bg1"/>
                </a:solidFill>
              </a:rPr>
              <a:t>A member </a:t>
            </a:r>
            <a:r>
              <a:rPr lang="en-US" sz="2800" dirty="0">
                <a:solidFill>
                  <a:schemeClr val="bg1"/>
                </a:solidFill>
              </a:rPr>
              <a:t>empanelled as Insolvency Professional or Registered Valuer  can mention designations such as “Insolvency Professional” or “Registered Valuer” on their visiting card or letter head.</a:t>
            </a:r>
          </a:p>
          <a:p>
            <a:pPr marL="914400" indent="-449263" algn="just">
              <a:spcAft>
                <a:spcPts val="1200"/>
              </a:spcAft>
              <a:buFont typeface="Wingdings" pitchFamily="2" charset="2"/>
              <a:buChar char="Ø"/>
            </a:pPr>
            <a:r>
              <a:rPr lang="en-US" sz="2800" dirty="0">
                <a:solidFill>
                  <a:schemeClr val="bg1"/>
                </a:solidFill>
              </a:rPr>
              <a:t>A member is permitted to mention the membership of a foreign Institute of Accountancy, which has been recognized by the Council on their visiting card.</a:t>
            </a:r>
            <a:endParaRPr lang="en-IN" sz="2800" dirty="0">
              <a:solidFill>
                <a:schemeClr val="bg1"/>
              </a:solidFill>
            </a:endParaRPr>
          </a:p>
        </p:txBody>
      </p:sp>
    </p:spTree>
    <p:extLst>
      <p:ext uri="{BB962C8B-B14F-4D97-AF65-F5344CB8AC3E}">
        <p14:creationId xmlns:p14="http://schemas.microsoft.com/office/powerpoint/2010/main" val="1376620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Disciplinary Proceedings</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55600" y="960115"/>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6" name="TextBox 5">
            <a:extLst>
              <a:ext uri="{FF2B5EF4-FFF2-40B4-BE49-F238E27FC236}">
                <a16:creationId xmlns:a16="http://schemas.microsoft.com/office/drawing/2014/main" id="{736B2173-3DCE-069C-8EAF-AC15A6A75121}"/>
              </a:ext>
            </a:extLst>
          </p:cNvPr>
          <p:cNvSpPr txBox="1"/>
          <p:nvPr/>
        </p:nvSpPr>
        <p:spPr>
          <a:xfrm>
            <a:off x="609600" y="1219200"/>
            <a:ext cx="10972800" cy="3277820"/>
          </a:xfrm>
          <a:prstGeom prst="rect">
            <a:avLst/>
          </a:prstGeom>
          <a:noFill/>
        </p:spPr>
        <p:txBody>
          <a:bodyPr wrap="square">
            <a:spAutoFit/>
          </a:bodyPr>
          <a:lstStyle/>
          <a:p>
            <a:pPr marL="457200" indent="-457200">
              <a:spcAft>
                <a:spcPts val="2400"/>
              </a:spcAft>
              <a:buFont typeface="Wingdings" pitchFamily="2" charset="2"/>
              <a:buChar char="v"/>
            </a:pPr>
            <a:r>
              <a:rPr lang="en-IN" sz="2900" b="1" dirty="0">
                <a:solidFill>
                  <a:schemeClr val="bg1"/>
                </a:solidFill>
              </a:rPr>
              <a:t>Board of Discipline and Disciplinary Committee</a:t>
            </a:r>
            <a:endParaRPr lang="en-US" sz="2900" dirty="0">
              <a:solidFill>
                <a:schemeClr val="bg1"/>
              </a:solidFill>
            </a:endParaRPr>
          </a:p>
          <a:p>
            <a:pPr marL="860425" indent="-396875" algn="just">
              <a:spcAft>
                <a:spcPts val="1800"/>
              </a:spcAft>
              <a:buFont typeface="Arial" pitchFamily="34" charset="0"/>
              <a:buChar char="•"/>
            </a:pPr>
            <a:r>
              <a:rPr lang="en-IN" sz="2750" dirty="0">
                <a:solidFill>
                  <a:schemeClr val="bg1"/>
                </a:solidFill>
              </a:rPr>
              <a:t>Disciplinary cases falling under the First Schedule are dealt with by the Board of Discipline (Section 21A)</a:t>
            </a:r>
          </a:p>
          <a:p>
            <a:pPr marL="860425" indent="-396875" algn="just">
              <a:spcAft>
                <a:spcPts val="1800"/>
              </a:spcAft>
              <a:buFont typeface="Arial" pitchFamily="34" charset="0"/>
              <a:buChar char="•"/>
            </a:pPr>
            <a:r>
              <a:rPr lang="en-IN" sz="2750" dirty="0">
                <a:solidFill>
                  <a:schemeClr val="bg1"/>
                </a:solidFill>
              </a:rPr>
              <a:t>Disciplinary cases falling under the </a:t>
            </a:r>
            <a:r>
              <a:rPr lang="en-US" sz="2750" dirty="0">
                <a:solidFill>
                  <a:schemeClr val="bg1"/>
                </a:solidFill>
              </a:rPr>
              <a:t>Second Schedule as well as cases covering both the schedules are dealt with by the </a:t>
            </a:r>
            <a:r>
              <a:rPr lang="en-IN" sz="2750" dirty="0">
                <a:solidFill>
                  <a:schemeClr val="bg1"/>
                </a:solidFill>
              </a:rPr>
              <a:t>Disciplinary Committee</a:t>
            </a:r>
            <a:r>
              <a:rPr lang="en-US" sz="2750" dirty="0">
                <a:solidFill>
                  <a:schemeClr val="bg1"/>
                </a:solidFill>
              </a:rPr>
              <a:t> </a:t>
            </a:r>
            <a:r>
              <a:rPr lang="en-IN" sz="2750" dirty="0">
                <a:solidFill>
                  <a:schemeClr val="bg1"/>
                </a:solidFill>
              </a:rPr>
              <a:t>(Section 21B)</a:t>
            </a:r>
          </a:p>
        </p:txBody>
      </p:sp>
    </p:spTree>
    <p:extLst>
      <p:ext uri="{BB962C8B-B14F-4D97-AF65-F5344CB8AC3E}">
        <p14:creationId xmlns:p14="http://schemas.microsoft.com/office/powerpoint/2010/main" val="14640495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6847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6" name="Rectangle 5">
            <a:extLst>
              <a:ext uri="{FF2B5EF4-FFF2-40B4-BE49-F238E27FC236}">
                <a16:creationId xmlns:a16="http://schemas.microsoft.com/office/drawing/2014/main" id="{4F8AF254-274C-DC96-40E7-93C9736967EB}"/>
              </a:ext>
            </a:extLst>
          </p:cNvPr>
          <p:cNvSpPr/>
          <p:nvPr/>
        </p:nvSpPr>
        <p:spPr>
          <a:xfrm>
            <a:off x="678650" y="1052185"/>
            <a:ext cx="10979950" cy="4662815"/>
          </a:xfrm>
          <a:prstGeom prst="rect">
            <a:avLst/>
          </a:prstGeom>
        </p:spPr>
        <p:txBody>
          <a:bodyPr wrap="square">
            <a:spAutoFit/>
          </a:bodyPr>
          <a:lstStyle/>
          <a:p>
            <a:pPr marL="463550" lvl="0" indent="-463550" algn="just">
              <a:spcAft>
                <a:spcPts val="1200"/>
              </a:spcAft>
              <a:buFont typeface="Wingdings" pitchFamily="2" charset="2"/>
              <a:buChar char="v"/>
            </a:pPr>
            <a:r>
              <a:rPr lang="en-US" sz="2900" b="1" dirty="0">
                <a:solidFill>
                  <a:schemeClr val="bg1"/>
                </a:solidFill>
              </a:rPr>
              <a:t>Professional Misconduct by CAs in Practice </a:t>
            </a:r>
          </a:p>
          <a:p>
            <a:pPr marL="914400" indent="-449263" algn="just">
              <a:spcAft>
                <a:spcPts val="600"/>
              </a:spcAft>
              <a:buFont typeface="Wingdings" pitchFamily="2" charset="2"/>
              <a:buChar char="Ø"/>
            </a:pPr>
            <a:r>
              <a:rPr lang="en-IN" sz="2800" dirty="0">
                <a:solidFill>
                  <a:schemeClr val="bg1"/>
                </a:solidFill>
              </a:rPr>
              <a:t>A Chartered Accountant in practice shall be deemed to be guilty of professional misconduct:</a:t>
            </a:r>
          </a:p>
          <a:p>
            <a:pPr marL="1262063" lvl="0" indent="-347663" algn="just">
              <a:spcAft>
                <a:spcPts val="1200"/>
              </a:spcAft>
              <a:buFont typeface="Arial" pitchFamily="34" charset="0"/>
              <a:buChar char="•"/>
            </a:pPr>
            <a:r>
              <a:rPr lang="en-US" sz="2750" dirty="0">
                <a:solidFill>
                  <a:schemeClr val="bg1"/>
                </a:solidFill>
              </a:rPr>
              <a:t>If he uses </a:t>
            </a:r>
            <a:r>
              <a:rPr lang="en-IN" sz="2750" dirty="0">
                <a:solidFill>
                  <a:schemeClr val="bg1"/>
                </a:solidFill>
              </a:rPr>
              <a:t>designations other than CA in his visiting card, letter head or other stationery e.g.,</a:t>
            </a:r>
          </a:p>
          <a:p>
            <a:pPr marL="1712913" lvl="0" indent="-450850" algn="just">
              <a:spcAft>
                <a:spcPts val="600"/>
              </a:spcAft>
              <a:buFont typeface="Wingdings" pitchFamily="2" charset="2"/>
              <a:buChar char="ü"/>
            </a:pPr>
            <a:r>
              <a:rPr lang="en-IN" sz="2750" dirty="0">
                <a:solidFill>
                  <a:schemeClr val="bg1"/>
                </a:solidFill>
              </a:rPr>
              <a:t>Share and Stock Broker.</a:t>
            </a:r>
          </a:p>
          <a:p>
            <a:pPr marL="1712913" lvl="0" indent="-450850" algn="just">
              <a:spcAft>
                <a:spcPts val="600"/>
              </a:spcAft>
              <a:buFont typeface="Wingdings" pitchFamily="2" charset="2"/>
              <a:buChar char="ü"/>
            </a:pPr>
            <a:r>
              <a:rPr lang="en-IN" sz="2750" dirty="0">
                <a:solidFill>
                  <a:schemeClr val="bg1"/>
                </a:solidFill>
              </a:rPr>
              <a:t>Industrial and management consultant.</a:t>
            </a:r>
          </a:p>
          <a:p>
            <a:pPr marL="1712913" lvl="0" indent="-450850" algn="just">
              <a:spcAft>
                <a:spcPts val="600"/>
              </a:spcAft>
              <a:buFont typeface="Wingdings" pitchFamily="2" charset="2"/>
              <a:buChar char="ü"/>
            </a:pPr>
            <a:r>
              <a:rPr lang="en-IN" sz="2750" dirty="0">
                <a:solidFill>
                  <a:schemeClr val="bg1"/>
                </a:solidFill>
              </a:rPr>
              <a:t>President / Chief Executive of an organisation / Institute.</a:t>
            </a:r>
          </a:p>
          <a:p>
            <a:pPr marL="1712913" lvl="0" indent="-450850" algn="just">
              <a:spcAft>
                <a:spcPts val="600"/>
              </a:spcAft>
              <a:buFont typeface="Wingdings" pitchFamily="2" charset="2"/>
              <a:buChar char="ü"/>
            </a:pPr>
            <a:r>
              <a:rPr lang="en-IN" sz="2750" dirty="0">
                <a:solidFill>
                  <a:schemeClr val="bg1"/>
                </a:solidFill>
              </a:rPr>
              <a:t>Manager (Liason &amp; Sales).</a:t>
            </a:r>
          </a:p>
        </p:txBody>
      </p:sp>
    </p:spTree>
    <p:extLst>
      <p:ext uri="{BB962C8B-B14F-4D97-AF65-F5344CB8AC3E}">
        <p14:creationId xmlns:p14="http://schemas.microsoft.com/office/powerpoint/2010/main" val="24272561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6847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2" name="Rectangle 1">
            <a:extLst>
              <a:ext uri="{FF2B5EF4-FFF2-40B4-BE49-F238E27FC236}">
                <a16:creationId xmlns:a16="http://schemas.microsoft.com/office/drawing/2014/main" id="{1C50DF44-0CA1-E586-07C5-EDE1F58AD1AF}"/>
              </a:ext>
            </a:extLst>
          </p:cNvPr>
          <p:cNvSpPr/>
          <p:nvPr/>
        </p:nvSpPr>
        <p:spPr>
          <a:xfrm>
            <a:off x="685799" y="1007507"/>
            <a:ext cx="11091511" cy="4555093"/>
          </a:xfrm>
          <a:prstGeom prst="rect">
            <a:avLst/>
          </a:prstGeom>
        </p:spPr>
        <p:txBody>
          <a:bodyPr wrap="square">
            <a:spAutoFit/>
          </a:bodyPr>
          <a:lstStyle/>
          <a:p>
            <a:pPr marL="463550" lvl="0" indent="-463550" algn="just">
              <a:spcAft>
                <a:spcPts val="1200"/>
              </a:spcAft>
              <a:buFont typeface="Wingdings" pitchFamily="2" charset="2"/>
              <a:buChar char="v"/>
            </a:pPr>
            <a:r>
              <a:rPr lang="en-US" sz="2900" b="1" dirty="0">
                <a:solidFill>
                  <a:schemeClr val="bg1"/>
                </a:solidFill>
              </a:rPr>
              <a:t>Professional Misconduct by CAs in Practice </a:t>
            </a:r>
          </a:p>
          <a:p>
            <a:pPr marL="914400" indent="-449263" algn="just">
              <a:spcAft>
                <a:spcPts val="1200"/>
              </a:spcAft>
              <a:buFont typeface="Wingdings" pitchFamily="2" charset="2"/>
              <a:buChar char="Ø"/>
            </a:pPr>
            <a:r>
              <a:rPr lang="en-IN" sz="2800" dirty="0">
                <a:solidFill>
                  <a:schemeClr val="bg1"/>
                </a:solidFill>
              </a:rPr>
              <a:t>A Chartered Accountant in practice shall be deemed to be guilty of professional misconduct:</a:t>
            </a:r>
          </a:p>
          <a:p>
            <a:pPr marL="1422400" lvl="0" indent="-508000" algn="just">
              <a:spcAft>
                <a:spcPts val="1200"/>
              </a:spcAft>
              <a:buFont typeface="Wingdings" pitchFamily="2" charset="2"/>
              <a:buChar char="ü"/>
            </a:pPr>
            <a:r>
              <a:rPr lang="en-US" sz="2750" dirty="0">
                <a:solidFill>
                  <a:schemeClr val="bg1"/>
                </a:solidFill>
              </a:rPr>
              <a:t>If he uses the monogram of the Institute in his professional documents.</a:t>
            </a:r>
          </a:p>
          <a:p>
            <a:pPr marL="1422400" lvl="0" indent="-508000" algn="just">
              <a:spcAft>
                <a:spcPts val="1200"/>
              </a:spcAft>
              <a:buFont typeface="Wingdings" pitchFamily="2" charset="2"/>
              <a:buChar char="ü"/>
            </a:pPr>
            <a:r>
              <a:rPr lang="en-IN" sz="2750" dirty="0">
                <a:solidFill>
                  <a:schemeClr val="bg1"/>
                </a:solidFill>
              </a:rPr>
              <a:t>If he prints his photograph on his visiting card.</a:t>
            </a:r>
          </a:p>
          <a:p>
            <a:pPr marL="1422400" indent="-508000" algn="just">
              <a:spcAft>
                <a:spcPts val="1200"/>
              </a:spcAft>
              <a:buFont typeface="Wingdings" pitchFamily="2" charset="2"/>
              <a:buChar char="ü"/>
            </a:pPr>
            <a:r>
              <a:rPr lang="en-IN" sz="2750" dirty="0">
                <a:solidFill>
                  <a:schemeClr val="bg1"/>
                </a:solidFill>
              </a:rPr>
              <a:t>Being qualified and empanelled as insolvency professional, if he writes about the membership / designation of any IPA instead of just writing ‘Insolvency Professional’.</a:t>
            </a:r>
          </a:p>
        </p:txBody>
      </p:sp>
    </p:spTree>
    <p:extLst>
      <p:ext uri="{BB962C8B-B14F-4D97-AF65-F5344CB8AC3E}">
        <p14:creationId xmlns:p14="http://schemas.microsoft.com/office/powerpoint/2010/main" val="26313088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6847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2" name="Rectangle 1">
            <a:extLst>
              <a:ext uri="{FF2B5EF4-FFF2-40B4-BE49-F238E27FC236}">
                <a16:creationId xmlns:a16="http://schemas.microsoft.com/office/drawing/2014/main" id="{89F54362-AD26-3DAB-541D-D37989C11837}"/>
              </a:ext>
            </a:extLst>
          </p:cNvPr>
          <p:cNvSpPr/>
          <p:nvPr/>
        </p:nvSpPr>
        <p:spPr>
          <a:xfrm>
            <a:off x="685800" y="1065580"/>
            <a:ext cx="10820400" cy="3277820"/>
          </a:xfrm>
          <a:prstGeom prst="rect">
            <a:avLst/>
          </a:prstGeom>
        </p:spPr>
        <p:txBody>
          <a:bodyPr wrap="square">
            <a:spAutoFit/>
          </a:bodyPr>
          <a:lstStyle/>
          <a:p>
            <a:pPr marL="463550" lvl="0" indent="-463550" algn="just">
              <a:spcAft>
                <a:spcPts val="1200"/>
              </a:spcAft>
              <a:buFont typeface="Wingdings" pitchFamily="2" charset="2"/>
              <a:buChar char="v"/>
            </a:pPr>
            <a:r>
              <a:rPr lang="en-US" sz="2900" b="1" dirty="0">
                <a:solidFill>
                  <a:schemeClr val="bg1"/>
                </a:solidFill>
              </a:rPr>
              <a:t>Professional Misconduct by CAs in Practice – Sign Board</a:t>
            </a:r>
          </a:p>
          <a:p>
            <a:pPr marL="1204913" indent="-465138" algn="just">
              <a:spcAft>
                <a:spcPts val="1200"/>
              </a:spcAft>
              <a:buFont typeface="Wingdings" pitchFamily="2" charset="2"/>
              <a:buChar char="Ø"/>
            </a:pPr>
            <a:r>
              <a:rPr lang="en-IN" sz="2800" dirty="0">
                <a:solidFill>
                  <a:schemeClr val="bg1"/>
                </a:solidFill>
              </a:rPr>
              <a:t>With regard to the size of the sign board of the office of a member, it is a matter in which the member should exercise his discretion and taste, keeping in mind the appropriate visibility and illumination (limited to the sake of visibility). However, use of glow signs or lights on large sized boards as is used by traders or shop keepers is not permissible.</a:t>
            </a:r>
          </a:p>
        </p:txBody>
      </p:sp>
    </p:spTree>
    <p:extLst>
      <p:ext uri="{BB962C8B-B14F-4D97-AF65-F5344CB8AC3E}">
        <p14:creationId xmlns:p14="http://schemas.microsoft.com/office/powerpoint/2010/main" val="5867905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6847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6" name="Rectangle 5">
            <a:extLst>
              <a:ext uri="{FF2B5EF4-FFF2-40B4-BE49-F238E27FC236}">
                <a16:creationId xmlns:a16="http://schemas.microsoft.com/office/drawing/2014/main" id="{0145784C-044B-DF5C-A576-BF9A28113F5E}"/>
              </a:ext>
            </a:extLst>
          </p:cNvPr>
          <p:cNvSpPr/>
          <p:nvPr/>
        </p:nvSpPr>
        <p:spPr>
          <a:xfrm>
            <a:off x="762000" y="1047540"/>
            <a:ext cx="10820400" cy="2862322"/>
          </a:xfrm>
          <a:prstGeom prst="rect">
            <a:avLst/>
          </a:prstGeom>
        </p:spPr>
        <p:txBody>
          <a:bodyPr wrap="square">
            <a:spAutoFit/>
          </a:bodyPr>
          <a:lstStyle/>
          <a:p>
            <a:pPr marL="463550" lvl="0" indent="-463550" algn="just">
              <a:spcAft>
                <a:spcPts val="1200"/>
              </a:spcAft>
              <a:buFont typeface="Wingdings" pitchFamily="2" charset="2"/>
              <a:buChar char="v"/>
            </a:pPr>
            <a:r>
              <a:rPr lang="en-US" sz="2900" b="1" dirty="0">
                <a:solidFill>
                  <a:schemeClr val="bg1"/>
                </a:solidFill>
              </a:rPr>
              <a:t>Professional Misconduct by CAs in Practice – Name Plate at the place of residence</a:t>
            </a:r>
          </a:p>
          <a:p>
            <a:pPr marL="1379538" indent="-581025" algn="just">
              <a:spcAft>
                <a:spcPts val="1200"/>
              </a:spcAft>
              <a:buFont typeface="Wingdings" pitchFamily="2" charset="2"/>
              <a:buChar char="Ø"/>
            </a:pPr>
            <a:r>
              <a:rPr lang="en-IN" sz="2800" dirty="0">
                <a:solidFill>
                  <a:schemeClr val="bg1"/>
                </a:solidFill>
              </a:rPr>
              <a:t>A member can have a name board or name plate at the place of his residence with the designation “Chartered Accountant”, provided it is a name plate or name board of an individual member and not of </a:t>
            </a:r>
            <a:r>
              <a:rPr lang="en-US" sz="2800" dirty="0">
                <a:solidFill>
                  <a:schemeClr val="bg1"/>
                </a:solidFill>
              </a:rPr>
              <a:t>the firm.</a:t>
            </a:r>
            <a:endParaRPr lang="en-IN" sz="2800" dirty="0">
              <a:solidFill>
                <a:schemeClr val="bg1"/>
              </a:solidFill>
            </a:endParaRPr>
          </a:p>
        </p:txBody>
      </p:sp>
    </p:spTree>
    <p:extLst>
      <p:ext uri="{BB962C8B-B14F-4D97-AF65-F5344CB8AC3E}">
        <p14:creationId xmlns:p14="http://schemas.microsoft.com/office/powerpoint/2010/main" val="33496234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6847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6" name="Rectangle 5">
            <a:extLst>
              <a:ext uri="{FF2B5EF4-FFF2-40B4-BE49-F238E27FC236}">
                <a16:creationId xmlns:a16="http://schemas.microsoft.com/office/drawing/2014/main" id="{3375A787-CB82-FBB9-9A1E-226DA899BD8F}"/>
              </a:ext>
            </a:extLst>
          </p:cNvPr>
          <p:cNvSpPr/>
          <p:nvPr/>
        </p:nvSpPr>
        <p:spPr>
          <a:xfrm>
            <a:off x="754850" y="1000304"/>
            <a:ext cx="10903750" cy="3724096"/>
          </a:xfrm>
          <a:prstGeom prst="rect">
            <a:avLst/>
          </a:prstGeom>
        </p:spPr>
        <p:txBody>
          <a:bodyPr wrap="square">
            <a:spAutoFit/>
          </a:bodyPr>
          <a:lstStyle/>
          <a:p>
            <a:pPr marL="463550" lvl="0" indent="-463550" algn="just">
              <a:spcAft>
                <a:spcPts val="1200"/>
              </a:spcAft>
              <a:buFont typeface="Wingdings" pitchFamily="2" charset="2"/>
              <a:buChar char="v"/>
            </a:pPr>
            <a:r>
              <a:rPr lang="en-US" sz="2900" b="1" dirty="0">
                <a:solidFill>
                  <a:schemeClr val="bg1"/>
                </a:solidFill>
              </a:rPr>
              <a:t>Professional Misconduct by CAs in Practice – Use of Logo or Monogram</a:t>
            </a:r>
          </a:p>
          <a:p>
            <a:pPr marL="1262063" indent="-522288" algn="just">
              <a:spcAft>
                <a:spcPts val="1200"/>
              </a:spcAft>
              <a:buFont typeface="Wingdings" pitchFamily="2" charset="2"/>
              <a:buChar char="Ø"/>
            </a:pPr>
            <a:r>
              <a:rPr lang="en-IN" sz="2800" dirty="0">
                <a:solidFill>
                  <a:schemeClr val="bg1"/>
                </a:solidFill>
              </a:rPr>
              <a:t>Use of any kind of Logo or Monogram (except common CA logo) on any material or media e.g., stationery, documents, visiting cards, magnetic devices, internet, sign board, website etc. by any member in practice and/or a Firm of Chartered Accountants is prohibited. Use or printing of member/firm name in any other manner </a:t>
            </a:r>
            <a:r>
              <a:rPr lang="en-US" sz="2800" dirty="0">
                <a:solidFill>
                  <a:schemeClr val="bg1"/>
                </a:solidFill>
              </a:rPr>
              <a:t>tantamounting to logo or monogram is also </a:t>
            </a:r>
            <a:r>
              <a:rPr lang="en-IN" sz="2800" dirty="0">
                <a:solidFill>
                  <a:schemeClr val="bg1"/>
                </a:solidFill>
              </a:rPr>
              <a:t>prohibited.</a:t>
            </a:r>
          </a:p>
        </p:txBody>
      </p:sp>
    </p:spTree>
    <p:extLst>
      <p:ext uri="{BB962C8B-B14F-4D97-AF65-F5344CB8AC3E}">
        <p14:creationId xmlns:p14="http://schemas.microsoft.com/office/powerpoint/2010/main" val="34402197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6847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6" name="Rectangle 5">
            <a:extLst>
              <a:ext uri="{FF2B5EF4-FFF2-40B4-BE49-F238E27FC236}">
                <a16:creationId xmlns:a16="http://schemas.microsoft.com/office/drawing/2014/main" id="{13744941-FE5A-C870-9C68-1BAA744D94E1}"/>
              </a:ext>
            </a:extLst>
          </p:cNvPr>
          <p:cNvSpPr/>
          <p:nvPr/>
        </p:nvSpPr>
        <p:spPr>
          <a:xfrm>
            <a:off x="685800" y="1073765"/>
            <a:ext cx="10972800" cy="2431435"/>
          </a:xfrm>
          <a:prstGeom prst="rect">
            <a:avLst/>
          </a:prstGeom>
        </p:spPr>
        <p:txBody>
          <a:bodyPr wrap="square">
            <a:spAutoFit/>
          </a:bodyPr>
          <a:lstStyle/>
          <a:p>
            <a:pPr marL="463550" lvl="0" indent="-463550" algn="just">
              <a:buFont typeface="Wingdings" pitchFamily="2" charset="2"/>
              <a:buChar char="v"/>
            </a:pPr>
            <a:r>
              <a:rPr lang="en-US" sz="2900" b="1" dirty="0">
                <a:solidFill>
                  <a:schemeClr val="bg1"/>
                </a:solidFill>
              </a:rPr>
              <a:t>Professional Misconduct by CAs in Practice </a:t>
            </a:r>
          </a:p>
          <a:p>
            <a:pPr marL="855663" lvl="0" indent="-390525" algn="just">
              <a:spcAft>
                <a:spcPts val="1200"/>
              </a:spcAft>
            </a:pPr>
            <a:r>
              <a:rPr lang="en-US" sz="2900" b="1" dirty="0">
                <a:solidFill>
                  <a:schemeClr val="bg1"/>
                </a:solidFill>
              </a:rPr>
              <a:t>– </a:t>
            </a:r>
            <a:r>
              <a:rPr lang="en-US" sz="2900" b="1" dirty="0" err="1">
                <a:solidFill>
                  <a:schemeClr val="bg1"/>
                </a:solidFill>
              </a:rPr>
              <a:t>Organising</a:t>
            </a:r>
            <a:r>
              <a:rPr lang="en-US" sz="2900" b="1" dirty="0">
                <a:solidFill>
                  <a:schemeClr val="bg1"/>
                </a:solidFill>
              </a:rPr>
              <a:t> Training Courses, Seminars for staff.</a:t>
            </a:r>
          </a:p>
          <a:p>
            <a:pPr marL="1262063" indent="-463550" algn="just">
              <a:spcAft>
                <a:spcPts val="1200"/>
              </a:spcAft>
              <a:buFont typeface="Wingdings" pitchFamily="2" charset="2"/>
              <a:buChar char="Ø"/>
            </a:pPr>
            <a:r>
              <a:rPr lang="en-IN" sz="2800" dirty="0">
                <a:solidFill>
                  <a:schemeClr val="bg1"/>
                </a:solidFill>
              </a:rPr>
              <a:t>A Chartered Accountant in practice holding training courses, seminars etc. for his staff may also invite the staff of other Chartered Accountants and clients to attend the same.</a:t>
            </a:r>
          </a:p>
        </p:txBody>
      </p:sp>
    </p:spTree>
    <p:extLst>
      <p:ext uri="{BB962C8B-B14F-4D97-AF65-F5344CB8AC3E}">
        <p14:creationId xmlns:p14="http://schemas.microsoft.com/office/powerpoint/2010/main" val="9121933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6847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2" name="Rectangle 1">
            <a:extLst>
              <a:ext uri="{FF2B5EF4-FFF2-40B4-BE49-F238E27FC236}">
                <a16:creationId xmlns:a16="http://schemas.microsoft.com/office/drawing/2014/main" id="{9ADF6FEB-A50F-7EE5-211D-EED86A13AE1B}"/>
              </a:ext>
            </a:extLst>
          </p:cNvPr>
          <p:cNvSpPr/>
          <p:nvPr/>
        </p:nvSpPr>
        <p:spPr>
          <a:xfrm>
            <a:off x="762000" y="1047540"/>
            <a:ext cx="10896600" cy="2862322"/>
          </a:xfrm>
          <a:prstGeom prst="rect">
            <a:avLst/>
          </a:prstGeom>
        </p:spPr>
        <p:txBody>
          <a:bodyPr wrap="square">
            <a:spAutoFit/>
          </a:bodyPr>
          <a:lstStyle/>
          <a:p>
            <a:pPr marL="463550" lvl="0" indent="-463550" algn="just">
              <a:spcAft>
                <a:spcPts val="1200"/>
              </a:spcAft>
              <a:buFont typeface="Wingdings" pitchFamily="2" charset="2"/>
              <a:buChar char="v"/>
            </a:pPr>
            <a:r>
              <a:rPr lang="en-US" sz="2900" b="1" dirty="0">
                <a:solidFill>
                  <a:schemeClr val="bg1"/>
                </a:solidFill>
              </a:rPr>
              <a:t>Professional Misconduct by CAs in Practice – Network Firms and Networking Guidelines</a:t>
            </a:r>
          </a:p>
          <a:p>
            <a:pPr marL="1262063" indent="-522288" algn="just">
              <a:spcAft>
                <a:spcPts val="1200"/>
              </a:spcAft>
              <a:buFont typeface="Wingdings" pitchFamily="2" charset="2"/>
              <a:buChar char="Ø"/>
            </a:pPr>
            <a:r>
              <a:rPr lang="en-IN" sz="2800" dirty="0">
                <a:solidFill>
                  <a:schemeClr val="bg1"/>
                </a:solidFill>
              </a:rPr>
              <a:t>Firms constituting a Network are permitted to use the words “Network Firms” on their professional </a:t>
            </a:r>
            <a:r>
              <a:rPr lang="en-US" sz="2800" dirty="0">
                <a:solidFill>
                  <a:schemeClr val="bg1"/>
                </a:solidFill>
              </a:rPr>
              <a:t>stationery. However, </a:t>
            </a:r>
            <a:r>
              <a:rPr lang="en-IN" sz="2800" dirty="0">
                <a:solidFill>
                  <a:schemeClr val="bg1"/>
                </a:solidFill>
              </a:rPr>
              <a:t>it is not permissible for the Firms to join Networks not registered with the Institute (by whichever name called)</a:t>
            </a:r>
          </a:p>
        </p:txBody>
      </p:sp>
    </p:spTree>
    <p:extLst>
      <p:ext uri="{BB962C8B-B14F-4D97-AF65-F5344CB8AC3E}">
        <p14:creationId xmlns:p14="http://schemas.microsoft.com/office/powerpoint/2010/main" val="15438906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6847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2" name="Rectangle 1">
            <a:extLst>
              <a:ext uri="{FF2B5EF4-FFF2-40B4-BE49-F238E27FC236}">
                <a16:creationId xmlns:a16="http://schemas.microsoft.com/office/drawing/2014/main" id="{3E90B218-7CB0-2C45-441A-F0B8DCDF59D4}"/>
              </a:ext>
            </a:extLst>
          </p:cNvPr>
          <p:cNvSpPr/>
          <p:nvPr/>
        </p:nvSpPr>
        <p:spPr>
          <a:xfrm>
            <a:off x="740102" y="1089154"/>
            <a:ext cx="10918498" cy="2416046"/>
          </a:xfrm>
          <a:prstGeom prst="rect">
            <a:avLst/>
          </a:prstGeom>
        </p:spPr>
        <p:txBody>
          <a:bodyPr wrap="square">
            <a:spAutoFit/>
          </a:bodyPr>
          <a:lstStyle/>
          <a:p>
            <a:pPr marL="463550" lvl="0" indent="-463550" algn="just">
              <a:spcAft>
                <a:spcPts val="1200"/>
              </a:spcAft>
              <a:buFont typeface="Wingdings" pitchFamily="2" charset="2"/>
              <a:buChar char="v"/>
            </a:pPr>
            <a:r>
              <a:rPr lang="en-US" sz="2900" b="1" dirty="0">
                <a:solidFill>
                  <a:schemeClr val="bg1"/>
                </a:solidFill>
              </a:rPr>
              <a:t>Professional Misconduct by CAs in Practice – ISO Certification</a:t>
            </a:r>
          </a:p>
          <a:p>
            <a:pPr marL="1262063" indent="-522288" algn="just">
              <a:spcAft>
                <a:spcPts val="1200"/>
              </a:spcAft>
              <a:buFont typeface="Wingdings" pitchFamily="2" charset="2"/>
              <a:buChar char="Ø"/>
            </a:pPr>
            <a:r>
              <a:rPr lang="en-IN" sz="2800" dirty="0">
                <a:solidFill>
                  <a:schemeClr val="bg1"/>
                </a:solidFill>
              </a:rPr>
              <a:t>A member in practice or a firm of CAs cannot use the expression “ISO Certified” on professional documents, letter heads, visiting cards, sign board etc. However, there is no bar on getting ISO Certification or such other certifications done.</a:t>
            </a:r>
          </a:p>
        </p:txBody>
      </p:sp>
    </p:spTree>
    <p:extLst>
      <p:ext uri="{BB962C8B-B14F-4D97-AF65-F5344CB8AC3E}">
        <p14:creationId xmlns:p14="http://schemas.microsoft.com/office/powerpoint/2010/main" val="44176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6847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6" name="Rectangle 5">
            <a:extLst>
              <a:ext uri="{FF2B5EF4-FFF2-40B4-BE49-F238E27FC236}">
                <a16:creationId xmlns:a16="http://schemas.microsoft.com/office/drawing/2014/main" id="{D4C9FEE1-E168-CC60-87E6-0B75B4E66F7B}"/>
              </a:ext>
            </a:extLst>
          </p:cNvPr>
          <p:cNvSpPr/>
          <p:nvPr/>
        </p:nvSpPr>
        <p:spPr>
          <a:xfrm>
            <a:off x="754850" y="1042749"/>
            <a:ext cx="10903750" cy="4062651"/>
          </a:xfrm>
          <a:prstGeom prst="rect">
            <a:avLst/>
          </a:prstGeom>
        </p:spPr>
        <p:txBody>
          <a:bodyPr wrap="square">
            <a:spAutoFit/>
          </a:bodyPr>
          <a:lstStyle/>
          <a:p>
            <a:pPr marL="463550" lvl="0" indent="-463550" algn="just">
              <a:spcAft>
                <a:spcPts val="600"/>
              </a:spcAft>
              <a:buFont typeface="Wingdings" pitchFamily="2" charset="2"/>
              <a:buChar char="v"/>
            </a:pPr>
            <a:r>
              <a:rPr lang="en-US" sz="2900" b="1" dirty="0">
                <a:solidFill>
                  <a:schemeClr val="bg1"/>
                </a:solidFill>
              </a:rPr>
              <a:t>Professional Misconduct by CAs in Practice – Practice as Advocate</a:t>
            </a:r>
          </a:p>
          <a:p>
            <a:pPr marL="914400" indent="-449263" algn="just">
              <a:spcAft>
                <a:spcPts val="1200"/>
              </a:spcAft>
              <a:buFont typeface="Wingdings" pitchFamily="2" charset="2"/>
              <a:buChar char="Ø"/>
            </a:pPr>
            <a:r>
              <a:rPr lang="en-IN" sz="2800" dirty="0">
                <a:solidFill>
                  <a:schemeClr val="bg1"/>
                </a:solidFill>
              </a:rPr>
              <a:t>Members of the Institute in practice who are otherwise eligible, may practise as advocates subject to the permission of the Bar Council. But in such case, they should not use the designation ‘Chartered Accountant’ in respect of the matters involving the practice as an advocate. In respect of other matters, they should use the designation ‘Chartered Accountant’ but they should not use the designation ‘Chartered Accountant’ and ‘Advocate’ </a:t>
            </a:r>
            <a:r>
              <a:rPr lang="en-US" sz="2800" dirty="0">
                <a:solidFill>
                  <a:schemeClr val="bg1"/>
                </a:solidFill>
              </a:rPr>
              <a:t>simultaneously.</a:t>
            </a:r>
            <a:endParaRPr lang="en-IN" sz="2800" dirty="0">
              <a:solidFill>
                <a:schemeClr val="bg1"/>
              </a:solidFill>
            </a:endParaRPr>
          </a:p>
        </p:txBody>
      </p:sp>
    </p:spTree>
    <p:extLst>
      <p:ext uri="{BB962C8B-B14F-4D97-AF65-F5344CB8AC3E}">
        <p14:creationId xmlns:p14="http://schemas.microsoft.com/office/powerpoint/2010/main" val="8633268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6847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2" name="Rectangle 1">
            <a:extLst>
              <a:ext uri="{FF2B5EF4-FFF2-40B4-BE49-F238E27FC236}">
                <a16:creationId xmlns:a16="http://schemas.microsoft.com/office/drawing/2014/main" id="{EAC925AA-D0CF-2F18-F956-54FCB343D847}"/>
              </a:ext>
            </a:extLst>
          </p:cNvPr>
          <p:cNvSpPr/>
          <p:nvPr/>
        </p:nvSpPr>
        <p:spPr>
          <a:xfrm>
            <a:off x="819229" y="1050935"/>
            <a:ext cx="10903750" cy="3293209"/>
          </a:xfrm>
          <a:prstGeom prst="rect">
            <a:avLst/>
          </a:prstGeom>
        </p:spPr>
        <p:txBody>
          <a:bodyPr wrap="square">
            <a:spAutoFit/>
          </a:bodyPr>
          <a:lstStyle/>
          <a:p>
            <a:pPr marL="463550" lvl="0" indent="-463550" algn="just" defTabSz="1146175">
              <a:spcAft>
                <a:spcPts val="600"/>
              </a:spcAft>
              <a:buFont typeface="Wingdings" pitchFamily="2" charset="2"/>
              <a:buChar char="v"/>
            </a:pPr>
            <a:r>
              <a:rPr lang="en-US" sz="2950" b="1" dirty="0">
                <a:solidFill>
                  <a:schemeClr val="bg1"/>
                </a:solidFill>
              </a:rPr>
              <a:t>Professional Misconduct by CAs in Practice</a:t>
            </a:r>
          </a:p>
          <a:p>
            <a:pPr marL="1089025" lvl="0" indent="-623888" algn="just" defTabSz="1146175">
              <a:spcAft>
                <a:spcPts val="600"/>
              </a:spcAft>
            </a:pPr>
            <a:r>
              <a:rPr lang="en-US" sz="2900" b="1" dirty="0">
                <a:solidFill>
                  <a:schemeClr val="bg1"/>
                </a:solidFill>
              </a:rPr>
              <a:t>– Practice as Company Secretary/Cost Management Accountant</a:t>
            </a:r>
          </a:p>
          <a:p>
            <a:pPr marL="1597025" indent="-508000" algn="just">
              <a:spcAft>
                <a:spcPts val="1200"/>
              </a:spcAft>
              <a:buFont typeface="Wingdings" pitchFamily="2" charset="2"/>
              <a:buChar char="Ø"/>
            </a:pPr>
            <a:r>
              <a:rPr lang="en-IN" sz="2800" dirty="0">
                <a:solidFill>
                  <a:schemeClr val="bg1"/>
                </a:solidFill>
              </a:rPr>
              <a:t>Members of the Institute in practice who are otherwise eligible may also practice as Company Secretary and/or Cost Management Accountant. However, such members shall not use designation/s of the aforesaid Institute/s simultaneously with </a:t>
            </a:r>
            <a:r>
              <a:rPr lang="en-US" sz="2800" dirty="0">
                <a:solidFill>
                  <a:schemeClr val="bg1"/>
                </a:solidFill>
              </a:rPr>
              <a:t>the designation “Chartered Accountant”.</a:t>
            </a:r>
            <a:endParaRPr lang="en-IN" sz="2800" dirty="0">
              <a:solidFill>
                <a:schemeClr val="bg1"/>
              </a:solidFill>
            </a:endParaRPr>
          </a:p>
        </p:txBody>
      </p:sp>
    </p:spTree>
    <p:extLst>
      <p:ext uri="{BB962C8B-B14F-4D97-AF65-F5344CB8AC3E}">
        <p14:creationId xmlns:p14="http://schemas.microsoft.com/office/powerpoint/2010/main" val="2944197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Disciplinary Proceedings</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55600" y="960115"/>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6" name="TextBox 5">
            <a:extLst>
              <a:ext uri="{FF2B5EF4-FFF2-40B4-BE49-F238E27FC236}">
                <a16:creationId xmlns:a16="http://schemas.microsoft.com/office/drawing/2014/main" id="{736B2173-3DCE-069C-8EAF-AC15A6A75121}"/>
              </a:ext>
            </a:extLst>
          </p:cNvPr>
          <p:cNvSpPr txBox="1"/>
          <p:nvPr/>
        </p:nvSpPr>
        <p:spPr>
          <a:xfrm>
            <a:off x="609600" y="1219200"/>
            <a:ext cx="10972800" cy="2385268"/>
          </a:xfrm>
          <a:prstGeom prst="rect">
            <a:avLst/>
          </a:prstGeom>
          <a:noFill/>
        </p:spPr>
        <p:txBody>
          <a:bodyPr wrap="square">
            <a:spAutoFit/>
          </a:bodyPr>
          <a:lstStyle/>
          <a:p>
            <a:pPr marL="457200" indent="-457200">
              <a:spcAft>
                <a:spcPts val="1200"/>
              </a:spcAft>
              <a:buFont typeface="Wingdings" pitchFamily="2" charset="2"/>
              <a:buChar char="v"/>
            </a:pPr>
            <a:r>
              <a:rPr lang="en-IN" sz="2900" b="1" dirty="0">
                <a:solidFill>
                  <a:schemeClr val="bg1"/>
                </a:solidFill>
              </a:rPr>
              <a:t>Placing of Prima Facie Opinion</a:t>
            </a:r>
            <a:endParaRPr lang="en-US" sz="2900" b="1" dirty="0">
              <a:solidFill>
                <a:schemeClr val="bg1"/>
              </a:solidFill>
            </a:endParaRPr>
          </a:p>
          <a:p>
            <a:pPr marL="860425" indent="-396875" algn="just">
              <a:spcAft>
                <a:spcPts val="1800"/>
              </a:spcAft>
              <a:buFont typeface="Arial" pitchFamily="34" charset="0"/>
              <a:buChar char="•"/>
            </a:pPr>
            <a:r>
              <a:rPr lang="en-IN" sz="2750" dirty="0">
                <a:solidFill>
                  <a:schemeClr val="bg1"/>
                </a:solidFill>
              </a:rPr>
              <a:t>When the prima facie opinion of the Director (Discipline) is that a member is guilty of professional or other misconduct, he will place the matter along with all information and documents to the Board of Discipline or the Disciplinary Committee, as the case may be. </a:t>
            </a:r>
            <a:endParaRPr lang="en-US" sz="2750" dirty="0">
              <a:solidFill>
                <a:schemeClr val="bg1"/>
              </a:solidFill>
            </a:endParaRPr>
          </a:p>
        </p:txBody>
      </p:sp>
    </p:spTree>
    <p:extLst>
      <p:ext uri="{BB962C8B-B14F-4D97-AF65-F5344CB8AC3E}">
        <p14:creationId xmlns:p14="http://schemas.microsoft.com/office/powerpoint/2010/main" val="37508717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1036314"/>
            <a:ext cx="11455400" cy="5212086"/>
            <a:chOff x="355600" y="1229885"/>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229885"/>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6" name="Rectangle 5">
            <a:extLst>
              <a:ext uri="{FF2B5EF4-FFF2-40B4-BE49-F238E27FC236}">
                <a16:creationId xmlns:a16="http://schemas.microsoft.com/office/drawing/2014/main" id="{FACE30C2-54C0-F622-4261-C888EDD359A4}"/>
              </a:ext>
            </a:extLst>
          </p:cNvPr>
          <p:cNvSpPr/>
          <p:nvPr/>
        </p:nvSpPr>
        <p:spPr>
          <a:xfrm>
            <a:off x="744792" y="1066800"/>
            <a:ext cx="10837608" cy="2323713"/>
          </a:xfrm>
          <a:prstGeom prst="rect">
            <a:avLst/>
          </a:prstGeom>
        </p:spPr>
        <p:txBody>
          <a:bodyPr wrap="square">
            <a:spAutoFit/>
          </a:bodyPr>
          <a:lstStyle/>
          <a:p>
            <a:pPr marL="463550" lvl="0" indent="-463550" algn="just">
              <a:spcAft>
                <a:spcPts val="600"/>
              </a:spcAft>
              <a:buFont typeface="Wingdings" pitchFamily="2" charset="2"/>
              <a:buChar char="v"/>
            </a:pPr>
            <a:r>
              <a:rPr lang="en-US" sz="2900" b="1" dirty="0">
                <a:solidFill>
                  <a:schemeClr val="bg1"/>
                </a:solidFill>
              </a:rPr>
              <a:t>Professional Misconduct by CAs in Practice</a:t>
            </a:r>
            <a:endParaRPr lang="en-IN" sz="2900" dirty="0">
              <a:solidFill>
                <a:schemeClr val="bg1"/>
              </a:solidFill>
            </a:endParaRPr>
          </a:p>
          <a:p>
            <a:pPr marL="920750" indent="-457200" algn="just">
              <a:spcAft>
                <a:spcPts val="1200"/>
              </a:spcAft>
              <a:buFont typeface="Wingdings" pitchFamily="2" charset="2"/>
              <a:buChar char="Ø"/>
            </a:pPr>
            <a:r>
              <a:rPr lang="en-IN" sz="2800" dirty="0">
                <a:solidFill>
                  <a:schemeClr val="bg1"/>
                </a:solidFill>
              </a:rPr>
              <a:t>A Chartered Accountant in practice shall be deemed to be guilty of professional misconduct if he accepts the position of auditor previously held by another C</a:t>
            </a:r>
            <a:r>
              <a:rPr lang="en-US" sz="2800" dirty="0">
                <a:solidFill>
                  <a:schemeClr val="bg1"/>
                </a:solidFill>
              </a:rPr>
              <a:t>hartered Accountant</a:t>
            </a:r>
            <a:r>
              <a:rPr lang="en-IN" sz="2800" dirty="0">
                <a:solidFill>
                  <a:schemeClr val="bg1"/>
                </a:solidFill>
              </a:rPr>
              <a:t> without first communicating with him in </a:t>
            </a:r>
            <a:r>
              <a:rPr lang="en-US" sz="2800" dirty="0">
                <a:solidFill>
                  <a:schemeClr val="bg1"/>
                </a:solidFill>
              </a:rPr>
              <a:t>writing</a:t>
            </a:r>
            <a:r>
              <a:rPr lang="en-US" sz="2800" b="1" i="1" dirty="0">
                <a:solidFill>
                  <a:schemeClr val="bg1"/>
                </a:solidFill>
              </a:rPr>
              <a:t>. </a:t>
            </a:r>
            <a:r>
              <a:rPr lang="en-IN" sz="2800" b="1" i="1" dirty="0">
                <a:solidFill>
                  <a:schemeClr val="bg1"/>
                </a:solidFill>
              </a:rPr>
              <a:t>(Clause 8)</a:t>
            </a:r>
          </a:p>
        </p:txBody>
      </p:sp>
    </p:spTree>
    <p:extLst>
      <p:ext uri="{BB962C8B-B14F-4D97-AF65-F5344CB8AC3E}">
        <p14:creationId xmlns:p14="http://schemas.microsoft.com/office/powerpoint/2010/main" val="17466666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6847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2" name="Rectangle 1">
            <a:extLst>
              <a:ext uri="{FF2B5EF4-FFF2-40B4-BE49-F238E27FC236}">
                <a16:creationId xmlns:a16="http://schemas.microsoft.com/office/drawing/2014/main" id="{A46EE67D-51DF-097E-DD7F-D0CD878F280F}"/>
              </a:ext>
            </a:extLst>
          </p:cNvPr>
          <p:cNvSpPr/>
          <p:nvPr/>
        </p:nvSpPr>
        <p:spPr>
          <a:xfrm>
            <a:off x="754850" y="1066800"/>
            <a:ext cx="10827550" cy="5201424"/>
          </a:xfrm>
          <a:prstGeom prst="rect">
            <a:avLst/>
          </a:prstGeom>
        </p:spPr>
        <p:txBody>
          <a:bodyPr wrap="square">
            <a:spAutoFit/>
          </a:bodyPr>
          <a:lstStyle/>
          <a:p>
            <a:pPr marL="463550" lvl="0" indent="-463550" algn="just">
              <a:spcAft>
                <a:spcPts val="600"/>
              </a:spcAft>
              <a:buFont typeface="Wingdings" pitchFamily="2" charset="2"/>
              <a:buChar char="v"/>
            </a:pPr>
            <a:r>
              <a:rPr lang="en-US" sz="2950" b="1" dirty="0">
                <a:solidFill>
                  <a:schemeClr val="bg1"/>
                </a:solidFill>
              </a:rPr>
              <a:t>Professional Misconduct by CAs in Practice</a:t>
            </a:r>
            <a:endParaRPr lang="en-IN" sz="2950" dirty="0">
              <a:solidFill>
                <a:schemeClr val="bg1"/>
              </a:solidFill>
            </a:endParaRPr>
          </a:p>
          <a:p>
            <a:pPr marL="920750" indent="-457200" algn="just">
              <a:spcAft>
                <a:spcPts val="600"/>
              </a:spcAft>
              <a:buFont typeface="Wingdings" pitchFamily="2" charset="2"/>
              <a:buChar char="Ø"/>
            </a:pPr>
            <a:r>
              <a:rPr lang="en-IN" sz="2800" dirty="0">
                <a:solidFill>
                  <a:schemeClr val="bg1"/>
                </a:solidFill>
              </a:rPr>
              <a:t>A Chartered Accountant in practice shall be deemed to be guilty of professional misconduct:</a:t>
            </a:r>
          </a:p>
          <a:p>
            <a:pPr marL="1262063" indent="-457200" algn="just">
              <a:spcAft>
                <a:spcPts val="600"/>
              </a:spcAft>
              <a:buFont typeface="Wingdings" pitchFamily="2" charset="2"/>
              <a:buChar char="ü"/>
            </a:pPr>
            <a:r>
              <a:rPr lang="en-IN" sz="2750" dirty="0">
                <a:solidFill>
                  <a:schemeClr val="bg1"/>
                </a:solidFill>
              </a:rPr>
              <a:t>If he accepts an </a:t>
            </a:r>
            <a:r>
              <a:rPr lang="en-US" sz="2750" dirty="0">
                <a:solidFill>
                  <a:schemeClr val="bg1"/>
                </a:solidFill>
              </a:rPr>
              <a:t>assignment for Statutory Audit under any Statute where the undisputed Audit Fee has not been paid by the auditee (except in case of sick units).</a:t>
            </a:r>
          </a:p>
          <a:p>
            <a:pPr marL="1341438" indent="-1165225" algn="just">
              <a:spcAft>
                <a:spcPts val="600"/>
              </a:spcAft>
            </a:pPr>
            <a:r>
              <a:rPr lang="en-IN" sz="2400" i="1" dirty="0">
                <a:solidFill>
                  <a:schemeClr val="bg1"/>
                </a:solidFill>
              </a:rPr>
              <a:t>Note : 1. Provision for Audit Fee and other expenses incurred for the audit reflected in accounts signed by both the auditee and the auditor shall be considered as undisputed fee.</a:t>
            </a:r>
          </a:p>
          <a:p>
            <a:pPr marL="1341438" indent="-265113" algn="just">
              <a:spcAft>
                <a:spcPts val="600"/>
              </a:spcAft>
            </a:pPr>
            <a:r>
              <a:rPr lang="en-IN" sz="2400" i="1" dirty="0">
                <a:solidFill>
                  <a:schemeClr val="bg1"/>
                </a:solidFill>
              </a:rPr>
              <a:t>2. Sick unit shall mean a unit registered for not less than 5 years, which has accumulated losses at the end of the Financial Year equal to or exceeding the entire net worth.</a:t>
            </a:r>
          </a:p>
        </p:txBody>
      </p:sp>
    </p:spTree>
    <p:extLst>
      <p:ext uri="{BB962C8B-B14F-4D97-AF65-F5344CB8AC3E}">
        <p14:creationId xmlns:p14="http://schemas.microsoft.com/office/powerpoint/2010/main" val="11490347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6847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6" name="Rectangle 5">
            <a:extLst>
              <a:ext uri="{FF2B5EF4-FFF2-40B4-BE49-F238E27FC236}">
                <a16:creationId xmlns:a16="http://schemas.microsoft.com/office/drawing/2014/main" id="{7D41CBCC-3653-4011-0A4D-52CF813BC793}"/>
              </a:ext>
            </a:extLst>
          </p:cNvPr>
          <p:cNvSpPr/>
          <p:nvPr/>
        </p:nvSpPr>
        <p:spPr>
          <a:xfrm>
            <a:off x="717756" y="1051362"/>
            <a:ext cx="10940844" cy="5273238"/>
          </a:xfrm>
          <a:prstGeom prst="rect">
            <a:avLst/>
          </a:prstGeom>
        </p:spPr>
        <p:txBody>
          <a:bodyPr wrap="square">
            <a:spAutoFit/>
          </a:bodyPr>
          <a:lstStyle/>
          <a:p>
            <a:pPr marL="463550" lvl="0" indent="-463550" algn="just">
              <a:buFont typeface="Wingdings" pitchFamily="2" charset="2"/>
              <a:buChar char="v"/>
            </a:pPr>
            <a:r>
              <a:rPr lang="en-US" sz="2950" b="1" dirty="0">
                <a:solidFill>
                  <a:schemeClr val="bg1"/>
                </a:solidFill>
              </a:rPr>
              <a:t>Professional Misconduct by CAs in Practice</a:t>
            </a:r>
          </a:p>
          <a:p>
            <a:pPr marL="811213" lvl="0" indent="-346075" algn="just">
              <a:spcAft>
                <a:spcPts val="600"/>
              </a:spcAft>
            </a:pPr>
            <a:r>
              <a:rPr lang="en-US" sz="2850" b="1" dirty="0">
                <a:solidFill>
                  <a:schemeClr val="bg1"/>
                </a:solidFill>
              </a:rPr>
              <a:t>– Communication with Previous Auditor </a:t>
            </a:r>
            <a:r>
              <a:rPr lang="en-IN" sz="2850" b="1" dirty="0">
                <a:solidFill>
                  <a:schemeClr val="bg1"/>
                </a:solidFill>
              </a:rPr>
              <a:t>- Important things to remember</a:t>
            </a:r>
          </a:p>
          <a:p>
            <a:pPr marL="1262063" indent="-288925" algn="just">
              <a:spcAft>
                <a:spcPts val="400"/>
              </a:spcAft>
              <a:buFont typeface="Arial" pitchFamily="34" charset="0"/>
              <a:buChar char="•"/>
            </a:pPr>
            <a:r>
              <a:rPr lang="en-IN" sz="2750" dirty="0">
                <a:solidFill>
                  <a:schemeClr val="bg1"/>
                </a:solidFill>
              </a:rPr>
              <a:t>Communication with Previous Auditor is </a:t>
            </a:r>
            <a:r>
              <a:rPr lang="en-US" sz="2750" dirty="0">
                <a:solidFill>
                  <a:schemeClr val="bg1"/>
                </a:solidFill>
              </a:rPr>
              <a:t>mandatory.</a:t>
            </a:r>
          </a:p>
          <a:p>
            <a:pPr marL="1262063" indent="-288925" algn="just">
              <a:spcAft>
                <a:spcPts val="400"/>
              </a:spcAft>
              <a:buFont typeface="Arial" pitchFamily="34" charset="0"/>
              <a:buChar char="•"/>
            </a:pPr>
            <a:r>
              <a:rPr lang="en-US" sz="2750" dirty="0">
                <a:solidFill>
                  <a:schemeClr val="bg1"/>
                </a:solidFill>
              </a:rPr>
              <a:t>Applies to all kinds of Audits including Govt. Audits.</a:t>
            </a:r>
          </a:p>
          <a:p>
            <a:pPr marL="1262063" indent="-288925" algn="just">
              <a:spcAft>
                <a:spcPts val="400"/>
              </a:spcAft>
              <a:buFont typeface="Arial" pitchFamily="34" charset="0"/>
              <a:buChar char="•"/>
            </a:pPr>
            <a:r>
              <a:rPr lang="en-US" sz="2750" dirty="0">
                <a:solidFill>
                  <a:schemeClr val="bg1"/>
                </a:solidFill>
              </a:rPr>
              <a:t>Communication must be done before acceptance of audit (not before commencement of Audit).</a:t>
            </a:r>
          </a:p>
          <a:p>
            <a:pPr marL="1262063" indent="-288925" algn="just">
              <a:spcAft>
                <a:spcPts val="400"/>
              </a:spcAft>
              <a:buFont typeface="Arial" pitchFamily="34" charset="0"/>
              <a:buChar char="•"/>
            </a:pPr>
            <a:r>
              <a:rPr lang="en-US" sz="2750" dirty="0">
                <a:solidFill>
                  <a:schemeClr val="bg1"/>
                </a:solidFill>
              </a:rPr>
              <a:t>Proof of communication must be preserved.</a:t>
            </a:r>
          </a:p>
          <a:p>
            <a:pPr marL="1262063" indent="-288925" algn="just">
              <a:spcAft>
                <a:spcPts val="400"/>
              </a:spcAft>
              <a:buFont typeface="Arial" pitchFamily="34" charset="0"/>
              <a:buChar char="•"/>
            </a:pPr>
            <a:r>
              <a:rPr lang="en-US" sz="2750" dirty="0">
                <a:solidFill>
                  <a:schemeClr val="bg1"/>
                </a:solidFill>
              </a:rPr>
              <a:t>Reasonable time must be given to the previous auditor to respond. </a:t>
            </a:r>
          </a:p>
          <a:p>
            <a:pPr marL="1262063" indent="-288925" algn="just">
              <a:spcAft>
                <a:spcPts val="400"/>
              </a:spcAft>
              <a:buFont typeface="Arial" pitchFamily="34" charset="0"/>
              <a:buChar char="•"/>
            </a:pPr>
            <a:r>
              <a:rPr lang="en-US" sz="2750" dirty="0">
                <a:solidFill>
                  <a:schemeClr val="bg1"/>
                </a:solidFill>
              </a:rPr>
              <a:t>Previous Auditor cannot object unless there is a valid Professional objection.</a:t>
            </a:r>
            <a:endParaRPr lang="en-IN" sz="2750" dirty="0">
              <a:solidFill>
                <a:schemeClr val="bg1"/>
              </a:solidFill>
            </a:endParaRPr>
          </a:p>
        </p:txBody>
      </p:sp>
    </p:spTree>
    <p:extLst>
      <p:ext uri="{BB962C8B-B14F-4D97-AF65-F5344CB8AC3E}">
        <p14:creationId xmlns:p14="http://schemas.microsoft.com/office/powerpoint/2010/main" val="17594724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6847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6" name="Rectangle 5">
            <a:extLst>
              <a:ext uri="{FF2B5EF4-FFF2-40B4-BE49-F238E27FC236}">
                <a16:creationId xmlns:a16="http://schemas.microsoft.com/office/drawing/2014/main" id="{57D1F8BF-C050-740F-4023-78610FAEA607}"/>
              </a:ext>
            </a:extLst>
          </p:cNvPr>
          <p:cNvSpPr/>
          <p:nvPr/>
        </p:nvSpPr>
        <p:spPr>
          <a:xfrm>
            <a:off x="762000" y="1016198"/>
            <a:ext cx="11015311" cy="5127558"/>
          </a:xfrm>
          <a:prstGeom prst="rect">
            <a:avLst/>
          </a:prstGeom>
        </p:spPr>
        <p:txBody>
          <a:bodyPr wrap="square">
            <a:spAutoFit/>
          </a:bodyPr>
          <a:lstStyle/>
          <a:p>
            <a:pPr marL="463550" lvl="0" indent="-463550" algn="just">
              <a:buFont typeface="Wingdings" pitchFamily="2" charset="2"/>
              <a:buChar char="v"/>
            </a:pPr>
            <a:r>
              <a:rPr lang="en-US" sz="2950" b="1" dirty="0">
                <a:solidFill>
                  <a:schemeClr val="bg1"/>
                </a:solidFill>
              </a:rPr>
              <a:t>Professional Misconduct by CAs in Practice</a:t>
            </a:r>
          </a:p>
          <a:p>
            <a:pPr marL="984250" indent="-519113" algn="just"/>
            <a:r>
              <a:rPr lang="en-US" sz="2800" b="1" dirty="0">
                <a:solidFill>
                  <a:schemeClr val="bg1"/>
                </a:solidFill>
              </a:rPr>
              <a:t>–</a:t>
            </a:r>
            <a:r>
              <a:rPr lang="en-US" sz="2850" b="1" dirty="0">
                <a:solidFill>
                  <a:schemeClr val="bg1"/>
                </a:solidFill>
              </a:rPr>
              <a:t> Communication with Previous Auditor - Professional Objection</a:t>
            </a:r>
          </a:p>
          <a:p>
            <a:pPr marL="1262063" indent="-406400" algn="just">
              <a:buFont typeface="Wingdings" pitchFamily="2" charset="2"/>
              <a:buChar char="Ø"/>
            </a:pPr>
            <a:r>
              <a:rPr lang="en-IN" sz="2800" dirty="0">
                <a:solidFill>
                  <a:schemeClr val="bg1"/>
                </a:solidFill>
              </a:rPr>
              <a:t>Professional objections which may be raised by the previous auditor can be </a:t>
            </a:r>
          </a:p>
          <a:p>
            <a:pPr marL="1712913" indent="-450850" algn="just">
              <a:buFont typeface="Wingdings" pitchFamily="2" charset="2"/>
              <a:buChar char="ü"/>
            </a:pPr>
            <a:r>
              <a:rPr lang="en-IN" sz="2680" dirty="0">
                <a:solidFill>
                  <a:schemeClr val="bg1"/>
                </a:solidFill>
              </a:rPr>
              <a:t>Non payment of undisputed fees.</a:t>
            </a:r>
          </a:p>
          <a:p>
            <a:pPr marL="1712913" indent="-450850" algn="just">
              <a:buFont typeface="Wingdings" pitchFamily="2" charset="2"/>
              <a:buChar char="ü"/>
            </a:pPr>
            <a:r>
              <a:rPr lang="en-IN" sz="2680" dirty="0">
                <a:solidFill>
                  <a:schemeClr val="bg1"/>
                </a:solidFill>
              </a:rPr>
              <a:t>Non compliance of the provisions u/s 139 &amp; 140 of the Companies Act, 2013.</a:t>
            </a:r>
          </a:p>
          <a:p>
            <a:pPr marL="1712913" indent="-450850" algn="just">
              <a:spcAft>
                <a:spcPts val="1200"/>
              </a:spcAft>
              <a:buFont typeface="Wingdings" pitchFamily="2" charset="2"/>
              <a:buChar char="ü"/>
            </a:pPr>
            <a:r>
              <a:rPr lang="en-IN" sz="2680" dirty="0">
                <a:solidFill>
                  <a:schemeClr val="bg1"/>
                </a:solidFill>
              </a:rPr>
              <a:t>Issuance of qualified report</a:t>
            </a:r>
          </a:p>
          <a:p>
            <a:pPr marL="1262063" indent="-809625" algn="just">
              <a:spcAft>
                <a:spcPts val="600"/>
              </a:spcAft>
            </a:pPr>
            <a:r>
              <a:rPr lang="en-IN" sz="2400" i="1" dirty="0">
                <a:solidFill>
                  <a:schemeClr val="bg1"/>
                </a:solidFill>
              </a:rPr>
              <a:t>Note : While in case of first two cases, auditor accepting the audit will be guilty of professional misconduct, in case of the third, it will depend on the circumstances of the case; the new auditor must ascertain the full facts and apply utmost caution before accepting the audit. </a:t>
            </a:r>
          </a:p>
        </p:txBody>
      </p:sp>
    </p:spTree>
    <p:extLst>
      <p:ext uri="{BB962C8B-B14F-4D97-AF65-F5344CB8AC3E}">
        <p14:creationId xmlns:p14="http://schemas.microsoft.com/office/powerpoint/2010/main" val="1758043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6847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6" name="Rectangle 5">
            <a:extLst>
              <a:ext uri="{FF2B5EF4-FFF2-40B4-BE49-F238E27FC236}">
                <a16:creationId xmlns:a16="http://schemas.microsoft.com/office/drawing/2014/main" id="{ECEB59E3-F443-E754-12EF-3E0B880AA1CB}"/>
              </a:ext>
            </a:extLst>
          </p:cNvPr>
          <p:cNvSpPr/>
          <p:nvPr/>
        </p:nvSpPr>
        <p:spPr>
          <a:xfrm>
            <a:off x="762000" y="1011228"/>
            <a:ext cx="10896600" cy="4170372"/>
          </a:xfrm>
          <a:prstGeom prst="rect">
            <a:avLst/>
          </a:prstGeom>
        </p:spPr>
        <p:txBody>
          <a:bodyPr wrap="square">
            <a:spAutoFit/>
          </a:bodyPr>
          <a:lstStyle/>
          <a:p>
            <a:pPr marL="463550" lvl="0" indent="-463550" algn="just">
              <a:buFont typeface="Wingdings" pitchFamily="2" charset="2"/>
              <a:buChar char="v"/>
            </a:pPr>
            <a:r>
              <a:rPr lang="en-US" sz="2950" b="1" dirty="0">
                <a:solidFill>
                  <a:schemeClr val="bg1"/>
                </a:solidFill>
              </a:rPr>
              <a:t>Professional Misconduct by CAs in Practice</a:t>
            </a:r>
          </a:p>
          <a:p>
            <a:pPr marL="914400" lvl="0" indent="-449263" algn="just">
              <a:spcAft>
                <a:spcPts val="600"/>
              </a:spcAft>
            </a:pPr>
            <a:r>
              <a:rPr lang="en-US" sz="2900" b="1" dirty="0">
                <a:solidFill>
                  <a:schemeClr val="bg1"/>
                </a:solidFill>
              </a:rPr>
              <a:t>– </a:t>
            </a:r>
            <a:r>
              <a:rPr lang="en-US" sz="2850" b="1" dirty="0">
                <a:solidFill>
                  <a:schemeClr val="bg1"/>
                </a:solidFill>
              </a:rPr>
              <a:t>Communication with Previous Auditor - Govt. Entities</a:t>
            </a:r>
            <a:endParaRPr lang="en-IN" sz="2850" dirty="0">
              <a:solidFill>
                <a:schemeClr val="bg1"/>
              </a:solidFill>
            </a:endParaRPr>
          </a:p>
          <a:p>
            <a:pPr marL="1379538" indent="-465138" algn="just">
              <a:spcAft>
                <a:spcPts val="600"/>
              </a:spcAft>
              <a:buFont typeface="Wingdings" pitchFamily="2" charset="2"/>
              <a:buChar char="Ø"/>
            </a:pPr>
            <a:r>
              <a:rPr lang="en-IN" sz="2750" dirty="0">
                <a:solidFill>
                  <a:schemeClr val="bg1"/>
                </a:solidFill>
              </a:rPr>
              <a:t>In case of Govt. entities, if the appointment is made well in time, the requirement must be complied with before accepting the audit. However, if there is no time available, incoming auditor may give conditional acceptance of appointment and commerce the work. In the acceptance letter, he must clearly mention that the acceptance is subject to professional objection, if any, from the previous auditor/s.</a:t>
            </a:r>
          </a:p>
        </p:txBody>
      </p:sp>
    </p:spTree>
    <p:extLst>
      <p:ext uri="{BB962C8B-B14F-4D97-AF65-F5344CB8AC3E}">
        <p14:creationId xmlns:p14="http://schemas.microsoft.com/office/powerpoint/2010/main" val="39970281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6847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2" name="Rectangle 1">
            <a:extLst>
              <a:ext uri="{FF2B5EF4-FFF2-40B4-BE49-F238E27FC236}">
                <a16:creationId xmlns:a16="http://schemas.microsoft.com/office/drawing/2014/main" id="{3D17A02A-F611-6131-3A66-25C1ABA32F09}"/>
              </a:ext>
            </a:extLst>
          </p:cNvPr>
          <p:cNvSpPr/>
          <p:nvPr/>
        </p:nvSpPr>
        <p:spPr>
          <a:xfrm>
            <a:off x="730043" y="999876"/>
            <a:ext cx="11047267" cy="4224233"/>
          </a:xfrm>
          <a:prstGeom prst="rect">
            <a:avLst/>
          </a:prstGeom>
        </p:spPr>
        <p:txBody>
          <a:bodyPr wrap="square">
            <a:spAutoFit/>
          </a:bodyPr>
          <a:lstStyle/>
          <a:p>
            <a:pPr marL="463550" lvl="0" indent="-463550" algn="just">
              <a:buFont typeface="Wingdings" pitchFamily="2" charset="2"/>
              <a:buChar char="v"/>
            </a:pPr>
            <a:r>
              <a:rPr lang="en-US" sz="2950" b="1" dirty="0">
                <a:solidFill>
                  <a:schemeClr val="bg1"/>
                </a:solidFill>
              </a:rPr>
              <a:t>Professional Misconduct by CAs in Practice</a:t>
            </a:r>
          </a:p>
          <a:p>
            <a:pPr marL="508000" lvl="0" indent="-42863" algn="just">
              <a:spcAft>
                <a:spcPts val="600"/>
              </a:spcAft>
            </a:pPr>
            <a:r>
              <a:rPr lang="en-US" sz="3200" b="1" dirty="0">
                <a:solidFill>
                  <a:schemeClr val="bg1"/>
                </a:solidFill>
              </a:rPr>
              <a:t>– </a:t>
            </a:r>
            <a:r>
              <a:rPr lang="en-US" sz="2800" b="1" dirty="0">
                <a:solidFill>
                  <a:schemeClr val="bg1"/>
                </a:solidFill>
              </a:rPr>
              <a:t>Communication with Previous Auditor</a:t>
            </a:r>
            <a:endParaRPr lang="en-IN" sz="2800" dirty="0">
              <a:solidFill>
                <a:schemeClr val="bg1"/>
              </a:solidFill>
            </a:endParaRPr>
          </a:p>
          <a:p>
            <a:pPr marL="1262063" indent="-463550" algn="just">
              <a:spcAft>
                <a:spcPts val="1200"/>
              </a:spcAft>
              <a:buFont typeface="Wingdings" pitchFamily="2" charset="2"/>
              <a:buChar char="Ø"/>
            </a:pPr>
            <a:r>
              <a:rPr lang="en-IN" sz="2750" dirty="0">
                <a:solidFill>
                  <a:schemeClr val="bg1"/>
                </a:solidFill>
              </a:rPr>
              <a:t>Communication with the previous auditor must be made even if the previous auditor happens to be an auditor for a year other than the immediately preceding  year.</a:t>
            </a:r>
          </a:p>
          <a:p>
            <a:pPr marL="1262063" indent="-463550" algn="just">
              <a:spcAft>
                <a:spcPts val="1200"/>
              </a:spcAft>
              <a:buFont typeface="Wingdings" pitchFamily="2" charset="2"/>
              <a:buChar char="Ø"/>
            </a:pPr>
            <a:r>
              <a:rPr lang="en-IN" sz="2750" dirty="0">
                <a:solidFill>
                  <a:schemeClr val="bg1"/>
                </a:solidFill>
              </a:rPr>
              <a:t>Communication is essential even if the newly appointed auditor was a partner in the Firm which was the previous auditor and he has left the firm and started his own practice or joined another Firm.</a:t>
            </a:r>
          </a:p>
        </p:txBody>
      </p:sp>
    </p:spTree>
    <p:extLst>
      <p:ext uri="{BB962C8B-B14F-4D97-AF65-F5344CB8AC3E}">
        <p14:creationId xmlns:p14="http://schemas.microsoft.com/office/powerpoint/2010/main" val="22762742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6847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2" name="Rectangle 1">
            <a:extLst>
              <a:ext uri="{FF2B5EF4-FFF2-40B4-BE49-F238E27FC236}">
                <a16:creationId xmlns:a16="http://schemas.microsoft.com/office/drawing/2014/main" id="{6D2976C5-3922-50F4-A743-366941783444}"/>
              </a:ext>
            </a:extLst>
          </p:cNvPr>
          <p:cNvSpPr/>
          <p:nvPr/>
        </p:nvSpPr>
        <p:spPr>
          <a:xfrm>
            <a:off x="766919" y="1016943"/>
            <a:ext cx="11010391" cy="5155257"/>
          </a:xfrm>
          <a:prstGeom prst="rect">
            <a:avLst/>
          </a:prstGeom>
        </p:spPr>
        <p:txBody>
          <a:bodyPr wrap="square">
            <a:spAutoFit/>
          </a:bodyPr>
          <a:lstStyle/>
          <a:p>
            <a:pPr marL="463550" lvl="0" indent="-463550" algn="just">
              <a:buFont typeface="Wingdings" pitchFamily="2" charset="2"/>
              <a:buChar char="v"/>
            </a:pPr>
            <a:r>
              <a:rPr lang="en-US" sz="2950" b="1" dirty="0">
                <a:solidFill>
                  <a:schemeClr val="bg1"/>
                </a:solidFill>
              </a:rPr>
              <a:t>Professional Misconduct by CAs in Practice</a:t>
            </a:r>
          </a:p>
          <a:p>
            <a:pPr marL="508000" lvl="0" indent="-42863" algn="just"/>
            <a:r>
              <a:rPr lang="en-US" sz="3200" b="1" dirty="0">
                <a:solidFill>
                  <a:schemeClr val="bg1"/>
                </a:solidFill>
              </a:rPr>
              <a:t>–</a:t>
            </a:r>
            <a:r>
              <a:rPr lang="en-US" sz="2900" b="1" dirty="0">
                <a:solidFill>
                  <a:schemeClr val="bg1"/>
                </a:solidFill>
              </a:rPr>
              <a:t> </a:t>
            </a:r>
            <a:r>
              <a:rPr lang="en-US" sz="2850" b="1" dirty="0">
                <a:solidFill>
                  <a:schemeClr val="bg1"/>
                </a:solidFill>
              </a:rPr>
              <a:t>Proof of Communication</a:t>
            </a:r>
            <a:endParaRPr lang="en-IN" sz="2850" dirty="0">
              <a:solidFill>
                <a:schemeClr val="bg1"/>
              </a:solidFill>
            </a:endParaRPr>
          </a:p>
          <a:p>
            <a:pPr marL="1262063" indent="-463550" algn="just">
              <a:spcAft>
                <a:spcPts val="600"/>
              </a:spcAft>
              <a:buFont typeface="Wingdings" pitchFamily="2" charset="2"/>
              <a:buChar char="Ø"/>
            </a:pPr>
            <a:r>
              <a:rPr lang="en-IN" sz="2800" dirty="0">
                <a:solidFill>
                  <a:schemeClr val="bg1"/>
                </a:solidFill>
              </a:rPr>
              <a:t>Communication with previous auditor should be made in such a manner so as to retain positive evidence of delivery of communication to the addressee. Following would, in normal course, provide such evidence as per Council.</a:t>
            </a:r>
          </a:p>
          <a:p>
            <a:pPr marL="1487488" indent="-231775" algn="just">
              <a:spcAft>
                <a:spcPts val="400"/>
              </a:spcAft>
              <a:buFont typeface="Arial" pitchFamily="34" charset="0"/>
              <a:buChar char="•"/>
            </a:pPr>
            <a:r>
              <a:rPr lang="en-IN" sz="2350" dirty="0">
                <a:solidFill>
                  <a:schemeClr val="bg1"/>
                </a:solidFill>
              </a:rPr>
              <a:t>Communication by a letter sent through </a:t>
            </a:r>
            <a:r>
              <a:rPr lang="en-US" sz="2350" dirty="0">
                <a:solidFill>
                  <a:schemeClr val="bg1"/>
                </a:solidFill>
              </a:rPr>
              <a:t>“Registered Acknowledgement Due”</a:t>
            </a:r>
            <a:r>
              <a:rPr lang="en-IN" sz="2350" dirty="0">
                <a:solidFill>
                  <a:schemeClr val="bg1"/>
                </a:solidFill>
              </a:rPr>
              <a:t>.</a:t>
            </a:r>
          </a:p>
          <a:p>
            <a:pPr marL="1487488" indent="-231775" algn="just">
              <a:spcAft>
                <a:spcPts val="400"/>
              </a:spcAft>
              <a:buFont typeface="Arial" pitchFamily="34" charset="0"/>
              <a:buChar char="•"/>
            </a:pPr>
            <a:r>
              <a:rPr lang="en-IN" sz="2350" dirty="0">
                <a:solidFill>
                  <a:schemeClr val="bg1"/>
                </a:solidFill>
              </a:rPr>
              <a:t>Communication by hand against a written acknowledgement.</a:t>
            </a:r>
          </a:p>
          <a:p>
            <a:pPr marL="1487488" indent="-231775" algn="just">
              <a:spcAft>
                <a:spcPts val="400"/>
              </a:spcAft>
              <a:buFont typeface="Arial" pitchFamily="34" charset="0"/>
              <a:buChar char="•"/>
            </a:pPr>
            <a:r>
              <a:rPr lang="en-IN" sz="2350" dirty="0">
                <a:solidFill>
                  <a:schemeClr val="bg1"/>
                </a:solidFill>
              </a:rPr>
              <a:t>Acknowledgement of Communication from retiring auditor  via e-mail address registered with the Institute or his last known official e-mail address.</a:t>
            </a:r>
          </a:p>
          <a:p>
            <a:pPr marL="1487488" indent="-231775" algn="just">
              <a:spcAft>
                <a:spcPts val="400"/>
              </a:spcAft>
              <a:buFont typeface="Arial" pitchFamily="34" charset="0"/>
              <a:buChar char="•"/>
            </a:pPr>
            <a:r>
              <a:rPr lang="en-IN" sz="2350" dirty="0">
                <a:solidFill>
                  <a:schemeClr val="bg1"/>
                </a:solidFill>
              </a:rPr>
              <a:t>UDIN generated  on UDIN Portal (not yet operational).</a:t>
            </a:r>
          </a:p>
        </p:txBody>
      </p:sp>
    </p:spTree>
    <p:extLst>
      <p:ext uri="{BB962C8B-B14F-4D97-AF65-F5344CB8AC3E}">
        <p14:creationId xmlns:p14="http://schemas.microsoft.com/office/powerpoint/2010/main" val="25608117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6847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2" name="Rectangle 1">
            <a:extLst>
              <a:ext uri="{FF2B5EF4-FFF2-40B4-BE49-F238E27FC236}">
                <a16:creationId xmlns:a16="http://schemas.microsoft.com/office/drawing/2014/main" id="{7449709B-64F3-8C07-A379-EA0190653F0B}"/>
              </a:ext>
            </a:extLst>
          </p:cNvPr>
          <p:cNvSpPr/>
          <p:nvPr/>
        </p:nvSpPr>
        <p:spPr>
          <a:xfrm>
            <a:off x="776747" y="999876"/>
            <a:ext cx="11000563" cy="5447645"/>
          </a:xfrm>
          <a:prstGeom prst="rect">
            <a:avLst/>
          </a:prstGeom>
        </p:spPr>
        <p:txBody>
          <a:bodyPr wrap="square">
            <a:spAutoFit/>
          </a:bodyPr>
          <a:lstStyle/>
          <a:p>
            <a:pPr marL="463550" lvl="0" indent="-463550" algn="just">
              <a:buFont typeface="Wingdings" pitchFamily="2" charset="2"/>
              <a:buChar char="v"/>
            </a:pPr>
            <a:r>
              <a:rPr lang="en-US" sz="2950" b="1" dirty="0">
                <a:solidFill>
                  <a:schemeClr val="bg1"/>
                </a:solidFill>
              </a:rPr>
              <a:t>Professional Misconduct by CAs in Practice</a:t>
            </a:r>
          </a:p>
          <a:p>
            <a:pPr marL="508000" lvl="0" indent="-42863" algn="just">
              <a:spcAft>
                <a:spcPts val="600"/>
              </a:spcAft>
            </a:pPr>
            <a:r>
              <a:rPr lang="en-US" sz="2850" b="1" dirty="0">
                <a:solidFill>
                  <a:schemeClr val="bg1"/>
                </a:solidFill>
              </a:rPr>
              <a:t>– Proof of Communication</a:t>
            </a:r>
          </a:p>
          <a:p>
            <a:pPr marL="1262063" indent="-463550" algn="just">
              <a:spcAft>
                <a:spcPts val="600"/>
              </a:spcAft>
              <a:buFont typeface="Wingdings" pitchFamily="2" charset="2"/>
              <a:buChar char="Ø"/>
            </a:pPr>
            <a:r>
              <a:rPr lang="en-IN" sz="2750" dirty="0">
                <a:solidFill>
                  <a:schemeClr val="bg1"/>
                </a:solidFill>
              </a:rPr>
              <a:t>If the communication sent by incoming auditor is received back with remark “ No such office exists at this address”, and the address of communication is the same as registered with the Institute on the date of dispatch, the letter will be deemed to be delivered; unless the retiring auditor proves that it was not really served and that he was not responsible for such non-service.</a:t>
            </a:r>
          </a:p>
          <a:p>
            <a:pPr marL="1262063" indent="-463550" algn="just">
              <a:spcAft>
                <a:spcPts val="600"/>
              </a:spcAft>
              <a:buFont typeface="Wingdings" pitchFamily="2" charset="2"/>
              <a:buChar char="Ø"/>
            </a:pPr>
            <a:r>
              <a:rPr lang="en-IN" sz="2750" dirty="0">
                <a:solidFill>
                  <a:schemeClr val="bg1"/>
                </a:solidFill>
              </a:rPr>
              <a:t>Communication received back by the incoming auditor with “Office found Locked” written on acknowledgement due shall be deemed as having been delivered to the retiring auditor.</a:t>
            </a:r>
          </a:p>
          <a:p>
            <a:pPr marL="1262063" indent="-463550" algn="just">
              <a:spcAft>
                <a:spcPts val="600"/>
              </a:spcAft>
              <a:buFont typeface="Wingdings" pitchFamily="2" charset="2"/>
              <a:buChar char="Ø"/>
            </a:pPr>
            <a:endParaRPr lang="en-IN" sz="2750" dirty="0">
              <a:solidFill>
                <a:schemeClr val="bg1"/>
              </a:solidFill>
            </a:endParaRPr>
          </a:p>
        </p:txBody>
      </p:sp>
    </p:spTree>
    <p:extLst>
      <p:ext uri="{BB962C8B-B14F-4D97-AF65-F5344CB8AC3E}">
        <p14:creationId xmlns:p14="http://schemas.microsoft.com/office/powerpoint/2010/main" val="40861750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90600"/>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2" name="Rectangle 1">
            <a:extLst>
              <a:ext uri="{FF2B5EF4-FFF2-40B4-BE49-F238E27FC236}">
                <a16:creationId xmlns:a16="http://schemas.microsoft.com/office/drawing/2014/main" id="{A7E5DB2D-8E7E-6176-73B9-1D2B70AD12BA}"/>
              </a:ext>
            </a:extLst>
          </p:cNvPr>
          <p:cNvSpPr/>
          <p:nvPr/>
        </p:nvSpPr>
        <p:spPr>
          <a:xfrm>
            <a:off x="838200" y="1100816"/>
            <a:ext cx="10820400" cy="4516621"/>
          </a:xfrm>
          <a:prstGeom prst="rect">
            <a:avLst/>
          </a:prstGeom>
        </p:spPr>
        <p:txBody>
          <a:bodyPr wrap="square">
            <a:spAutoFit/>
          </a:bodyPr>
          <a:lstStyle/>
          <a:p>
            <a:pPr marL="463550" lvl="0" indent="-463550" algn="just">
              <a:spcAft>
                <a:spcPts val="600"/>
              </a:spcAft>
              <a:buFont typeface="Wingdings" pitchFamily="2" charset="2"/>
              <a:buChar char="v"/>
            </a:pPr>
            <a:r>
              <a:rPr lang="en-US" sz="2950" b="1" dirty="0">
                <a:solidFill>
                  <a:schemeClr val="bg1"/>
                </a:solidFill>
              </a:rPr>
              <a:t>Professional Misconduct by CAs in Practice</a:t>
            </a:r>
            <a:endParaRPr lang="en-IN" sz="2950" dirty="0">
              <a:solidFill>
                <a:schemeClr val="bg1"/>
              </a:solidFill>
            </a:endParaRPr>
          </a:p>
          <a:p>
            <a:pPr marL="920750" indent="-457200" algn="just">
              <a:spcAft>
                <a:spcPts val="1200"/>
              </a:spcAft>
              <a:buFont typeface="Wingdings" pitchFamily="2" charset="2"/>
              <a:buChar char="Ø"/>
            </a:pPr>
            <a:r>
              <a:rPr lang="en-IN" sz="2800" dirty="0">
                <a:solidFill>
                  <a:schemeClr val="bg1"/>
                </a:solidFill>
              </a:rPr>
              <a:t>A Chartered Accountant in practice shall be deemed to be guilty of professional misconduct if he accepts an appointment as auditor of a company without first ascertaining from it whether the </a:t>
            </a:r>
            <a:r>
              <a:rPr lang="en-US" sz="2800" dirty="0">
                <a:solidFill>
                  <a:schemeClr val="bg1"/>
                </a:solidFill>
              </a:rPr>
              <a:t>requirements of Sections 139 and 140 of the Companies Act, 2013 in respect of such appointment has been duly complied with.</a:t>
            </a:r>
            <a:r>
              <a:rPr lang="en-IN" sz="2800" dirty="0">
                <a:solidFill>
                  <a:schemeClr val="bg1"/>
                </a:solidFill>
              </a:rPr>
              <a:t> </a:t>
            </a:r>
            <a:r>
              <a:rPr lang="en-IN" sz="2800" b="1" i="1" dirty="0">
                <a:solidFill>
                  <a:schemeClr val="bg1"/>
                </a:solidFill>
              </a:rPr>
              <a:t>(Clause 9)</a:t>
            </a:r>
          </a:p>
          <a:p>
            <a:pPr marL="1079500" indent="-901700" algn="just">
              <a:spcAft>
                <a:spcPts val="600"/>
              </a:spcAft>
            </a:pPr>
            <a:r>
              <a:rPr lang="en-IN" sz="2500" i="1" dirty="0">
                <a:solidFill>
                  <a:schemeClr val="bg1"/>
                </a:solidFill>
              </a:rPr>
              <a:t>Note :  Ascertain means ‘to find out for certain’. A mere certificate from Company about compliance of the provisions will not be sufficient. Relevant documents have to be checked and kept on record. </a:t>
            </a:r>
          </a:p>
        </p:txBody>
      </p:sp>
    </p:spTree>
    <p:extLst>
      <p:ext uri="{BB962C8B-B14F-4D97-AF65-F5344CB8AC3E}">
        <p14:creationId xmlns:p14="http://schemas.microsoft.com/office/powerpoint/2010/main" val="36745746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6847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6" name="Rectangle 5">
            <a:extLst>
              <a:ext uri="{FF2B5EF4-FFF2-40B4-BE49-F238E27FC236}">
                <a16:creationId xmlns:a16="http://schemas.microsoft.com/office/drawing/2014/main" id="{BD57FF06-F023-2574-84E2-814821FBE868}"/>
              </a:ext>
            </a:extLst>
          </p:cNvPr>
          <p:cNvSpPr/>
          <p:nvPr/>
        </p:nvSpPr>
        <p:spPr>
          <a:xfrm>
            <a:off x="838199" y="1099096"/>
            <a:ext cx="10939111" cy="4539704"/>
          </a:xfrm>
          <a:prstGeom prst="rect">
            <a:avLst/>
          </a:prstGeom>
        </p:spPr>
        <p:txBody>
          <a:bodyPr wrap="square">
            <a:spAutoFit/>
          </a:bodyPr>
          <a:lstStyle/>
          <a:p>
            <a:pPr marL="463550" lvl="0" indent="-463550" algn="just">
              <a:buFont typeface="Wingdings" pitchFamily="2" charset="2"/>
              <a:buChar char="v"/>
            </a:pPr>
            <a:r>
              <a:rPr lang="en-US" sz="2950" b="1" dirty="0">
                <a:solidFill>
                  <a:schemeClr val="bg1"/>
                </a:solidFill>
              </a:rPr>
              <a:t>Professional Misconduct by CAs in Practice</a:t>
            </a:r>
          </a:p>
          <a:p>
            <a:pPr marL="1092200" lvl="0" indent="-627063" algn="just">
              <a:spcAft>
                <a:spcPts val="600"/>
              </a:spcAft>
            </a:pPr>
            <a:r>
              <a:rPr lang="en-US" sz="2850" b="1" dirty="0">
                <a:solidFill>
                  <a:schemeClr val="bg1"/>
                </a:solidFill>
              </a:rPr>
              <a:t>– Company Auditor’s Obligation</a:t>
            </a:r>
          </a:p>
          <a:p>
            <a:pPr marL="1163638" lvl="0" indent="-442913" algn="just">
              <a:spcAft>
                <a:spcPts val="600"/>
              </a:spcAft>
              <a:buFont typeface="Wingdings" panose="05000000000000000000" pitchFamily="2" charset="2"/>
              <a:buChar char="Ø"/>
            </a:pPr>
            <a:r>
              <a:rPr lang="en-US" sz="2800" dirty="0">
                <a:solidFill>
                  <a:schemeClr val="bg1"/>
                </a:solidFill>
              </a:rPr>
              <a:t>In addition to ensuring compliance with the requirements of the Companies Act, 2013, the incoming Auditor should:</a:t>
            </a:r>
            <a:endParaRPr lang="en-IN" sz="2800" dirty="0">
              <a:solidFill>
                <a:schemeClr val="bg1"/>
              </a:solidFill>
            </a:endParaRPr>
          </a:p>
          <a:p>
            <a:pPr marL="1431925" indent="-268288" algn="just">
              <a:spcAft>
                <a:spcPts val="600"/>
              </a:spcAft>
              <a:buFont typeface="Arial" panose="020B0604020202020204" pitchFamily="34" charset="0"/>
              <a:buChar char="•"/>
            </a:pPr>
            <a:r>
              <a:rPr lang="en-IN" sz="2500" dirty="0">
                <a:solidFill>
                  <a:schemeClr val="bg1"/>
                </a:solidFill>
              </a:rPr>
              <a:t>In case of resignation, obtain copy of the resignation letter and consider the reasons of resignation before accepting the assignment.</a:t>
            </a:r>
          </a:p>
          <a:p>
            <a:pPr marL="1431925" indent="-268288" algn="just">
              <a:spcAft>
                <a:spcPts val="600"/>
              </a:spcAft>
              <a:buFont typeface="Arial" panose="020B0604020202020204" pitchFamily="34" charset="0"/>
              <a:buChar char="•"/>
            </a:pPr>
            <a:r>
              <a:rPr lang="en-IN" sz="2500" dirty="0">
                <a:solidFill>
                  <a:schemeClr val="bg1"/>
                </a:solidFill>
              </a:rPr>
              <a:t>If an auditor eligible and willing for reappointment is not appointed or if he resigns or is removed, he must file with ESB of ICAI, a copy of the </a:t>
            </a:r>
            <a:r>
              <a:rPr lang="en-US" sz="2500" dirty="0">
                <a:solidFill>
                  <a:schemeClr val="bg1"/>
                </a:solidFill>
              </a:rPr>
              <a:t>willingness / resignation letter / communication with the management, as the case may be.</a:t>
            </a:r>
            <a:endParaRPr lang="en-IN" sz="2500" dirty="0">
              <a:solidFill>
                <a:schemeClr val="bg1"/>
              </a:solidFill>
            </a:endParaRPr>
          </a:p>
        </p:txBody>
      </p:sp>
    </p:spTree>
    <p:extLst>
      <p:ext uri="{BB962C8B-B14F-4D97-AF65-F5344CB8AC3E}">
        <p14:creationId xmlns:p14="http://schemas.microsoft.com/office/powerpoint/2010/main" val="990168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Disciplinary Proceedings</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55600" y="960115"/>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6" name="TextBox 5">
            <a:extLst>
              <a:ext uri="{FF2B5EF4-FFF2-40B4-BE49-F238E27FC236}">
                <a16:creationId xmlns:a16="http://schemas.microsoft.com/office/drawing/2014/main" id="{736B2173-3DCE-069C-8EAF-AC15A6A75121}"/>
              </a:ext>
            </a:extLst>
          </p:cNvPr>
          <p:cNvSpPr txBox="1"/>
          <p:nvPr/>
        </p:nvSpPr>
        <p:spPr>
          <a:xfrm>
            <a:off x="609600" y="1219200"/>
            <a:ext cx="10972800" cy="3554819"/>
          </a:xfrm>
          <a:prstGeom prst="rect">
            <a:avLst/>
          </a:prstGeom>
          <a:noFill/>
        </p:spPr>
        <p:txBody>
          <a:bodyPr wrap="square">
            <a:spAutoFit/>
          </a:bodyPr>
          <a:lstStyle/>
          <a:p>
            <a:pPr marL="457200" indent="-457200">
              <a:spcAft>
                <a:spcPts val="1200"/>
              </a:spcAft>
              <a:buFont typeface="Wingdings" pitchFamily="2" charset="2"/>
              <a:buChar char="v"/>
            </a:pPr>
            <a:r>
              <a:rPr lang="en-IN" sz="2900" b="1" dirty="0">
                <a:solidFill>
                  <a:schemeClr val="bg1"/>
                </a:solidFill>
              </a:rPr>
              <a:t>Placing of Prima Facie Opinion</a:t>
            </a:r>
            <a:endParaRPr lang="en-US" sz="2900" b="1" dirty="0">
              <a:solidFill>
                <a:schemeClr val="bg1"/>
              </a:solidFill>
            </a:endParaRPr>
          </a:p>
          <a:p>
            <a:pPr marL="860425" indent="-396875" algn="just">
              <a:spcAft>
                <a:spcPts val="1800"/>
              </a:spcAft>
              <a:buFont typeface="Arial" pitchFamily="34" charset="0"/>
              <a:buChar char="•"/>
            </a:pPr>
            <a:r>
              <a:rPr lang="en-IN" sz="2750" dirty="0">
                <a:solidFill>
                  <a:schemeClr val="bg1"/>
                </a:solidFill>
              </a:rPr>
              <a:t>When the prima facie opinion of the Director (Discipline) is that a member is not guilty of professional or other misconduct, he will place such information or complaint to the Board of Discipline. </a:t>
            </a:r>
          </a:p>
          <a:p>
            <a:pPr marL="860425" indent="-396875" algn="just">
              <a:spcAft>
                <a:spcPts val="1800"/>
              </a:spcAft>
              <a:buFont typeface="Arial" pitchFamily="34" charset="0"/>
              <a:buChar char="•"/>
            </a:pPr>
            <a:r>
              <a:rPr lang="en-IN" sz="2750" dirty="0">
                <a:solidFill>
                  <a:schemeClr val="bg1"/>
                </a:solidFill>
              </a:rPr>
              <a:t>The Board of Discipline may, if it agrees with the opinion of the Director (Discipline), close the matter or, in case of disagreement, advise him to further investigate the matter.</a:t>
            </a:r>
            <a:endParaRPr lang="en-US" sz="2750" dirty="0">
              <a:solidFill>
                <a:schemeClr val="bg1"/>
              </a:solidFill>
            </a:endParaRPr>
          </a:p>
        </p:txBody>
      </p:sp>
    </p:spTree>
    <p:extLst>
      <p:ext uri="{BB962C8B-B14F-4D97-AF65-F5344CB8AC3E}">
        <p14:creationId xmlns:p14="http://schemas.microsoft.com/office/powerpoint/2010/main" val="3046984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6847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6" name="Rectangle 5">
            <a:extLst>
              <a:ext uri="{FF2B5EF4-FFF2-40B4-BE49-F238E27FC236}">
                <a16:creationId xmlns:a16="http://schemas.microsoft.com/office/drawing/2014/main" id="{55A16A11-E0DC-9D65-8C7D-ABB92DCFCB91}"/>
              </a:ext>
            </a:extLst>
          </p:cNvPr>
          <p:cNvSpPr/>
          <p:nvPr/>
        </p:nvSpPr>
        <p:spPr>
          <a:xfrm>
            <a:off x="838199" y="1100816"/>
            <a:ext cx="10939111" cy="2346796"/>
          </a:xfrm>
          <a:prstGeom prst="rect">
            <a:avLst/>
          </a:prstGeom>
        </p:spPr>
        <p:txBody>
          <a:bodyPr wrap="square">
            <a:spAutoFit/>
          </a:bodyPr>
          <a:lstStyle/>
          <a:p>
            <a:pPr marL="463550" lvl="0" indent="-463550" algn="just">
              <a:spcAft>
                <a:spcPts val="600"/>
              </a:spcAft>
              <a:buFont typeface="Wingdings" pitchFamily="2" charset="2"/>
              <a:buChar char="v"/>
            </a:pPr>
            <a:r>
              <a:rPr lang="en-US" sz="2950" b="1" dirty="0">
                <a:solidFill>
                  <a:schemeClr val="bg1"/>
                </a:solidFill>
              </a:rPr>
              <a:t>Professional Misconduct by CAs in Practice</a:t>
            </a:r>
            <a:endParaRPr lang="en-IN" sz="2950" dirty="0">
              <a:solidFill>
                <a:schemeClr val="bg1"/>
              </a:solidFill>
            </a:endParaRPr>
          </a:p>
          <a:p>
            <a:pPr marL="920750" indent="-457200" algn="just">
              <a:spcAft>
                <a:spcPts val="1200"/>
              </a:spcAft>
              <a:buFont typeface="Wingdings" pitchFamily="2" charset="2"/>
              <a:buChar char="Ø"/>
            </a:pPr>
            <a:r>
              <a:rPr lang="en-IN" sz="2800" dirty="0">
                <a:solidFill>
                  <a:schemeClr val="bg1"/>
                </a:solidFill>
              </a:rPr>
              <a:t>A Chartered Accountant in practice shall be deemed to be guilty of professional misconduct if he engages in any business or occupation other than the profession of Chartered Accountancy unless permitted by the Council to so engage</a:t>
            </a:r>
            <a:r>
              <a:rPr lang="en-US" sz="2800" dirty="0">
                <a:solidFill>
                  <a:schemeClr val="bg1"/>
                </a:solidFill>
              </a:rPr>
              <a:t>.</a:t>
            </a:r>
            <a:r>
              <a:rPr lang="en-IN" sz="2800" dirty="0">
                <a:solidFill>
                  <a:schemeClr val="bg1"/>
                </a:solidFill>
              </a:rPr>
              <a:t> </a:t>
            </a:r>
            <a:r>
              <a:rPr lang="en-IN" sz="2800" b="1" i="1" dirty="0">
                <a:solidFill>
                  <a:schemeClr val="bg1"/>
                </a:solidFill>
              </a:rPr>
              <a:t>(Clause 11)</a:t>
            </a:r>
            <a:endParaRPr lang="en-IN" sz="2800" i="1" dirty="0">
              <a:solidFill>
                <a:schemeClr val="bg1"/>
              </a:solidFill>
            </a:endParaRPr>
          </a:p>
        </p:txBody>
      </p:sp>
    </p:spTree>
    <p:extLst>
      <p:ext uri="{BB962C8B-B14F-4D97-AF65-F5344CB8AC3E}">
        <p14:creationId xmlns:p14="http://schemas.microsoft.com/office/powerpoint/2010/main" val="32792241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6847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2" name="Rectangle 1">
            <a:extLst>
              <a:ext uri="{FF2B5EF4-FFF2-40B4-BE49-F238E27FC236}">
                <a16:creationId xmlns:a16="http://schemas.microsoft.com/office/drawing/2014/main" id="{895B253D-9094-7F6C-5C16-07F1E8D3E35F}"/>
              </a:ext>
            </a:extLst>
          </p:cNvPr>
          <p:cNvSpPr/>
          <p:nvPr/>
        </p:nvSpPr>
        <p:spPr>
          <a:xfrm>
            <a:off x="788539" y="1074271"/>
            <a:ext cx="10946261" cy="3857979"/>
          </a:xfrm>
          <a:prstGeom prst="rect">
            <a:avLst/>
          </a:prstGeom>
        </p:spPr>
        <p:txBody>
          <a:bodyPr wrap="square">
            <a:spAutoFit/>
          </a:bodyPr>
          <a:lstStyle/>
          <a:p>
            <a:pPr marL="463550" lvl="0" indent="-463550" algn="just">
              <a:buFont typeface="Wingdings" pitchFamily="2" charset="2"/>
              <a:buChar char="v"/>
            </a:pPr>
            <a:r>
              <a:rPr lang="en-US" sz="2950" b="1" dirty="0">
                <a:solidFill>
                  <a:schemeClr val="bg1"/>
                </a:solidFill>
              </a:rPr>
              <a:t>Professional Misconduct by CAs in Practice</a:t>
            </a:r>
          </a:p>
          <a:p>
            <a:pPr marL="1092200" lvl="0" indent="-627063" algn="just">
              <a:spcAft>
                <a:spcPts val="600"/>
              </a:spcAft>
            </a:pPr>
            <a:r>
              <a:rPr lang="en-US" sz="3200" b="1" dirty="0">
                <a:solidFill>
                  <a:schemeClr val="bg1"/>
                </a:solidFill>
              </a:rPr>
              <a:t>– </a:t>
            </a:r>
            <a:r>
              <a:rPr lang="en-US" sz="2800" b="1" dirty="0">
                <a:solidFill>
                  <a:schemeClr val="bg1"/>
                </a:solidFill>
              </a:rPr>
              <a:t>Exceptions to Clause 11 of First Schedule</a:t>
            </a:r>
            <a:endParaRPr lang="en-IN" sz="2800" dirty="0">
              <a:solidFill>
                <a:schemeClr val="bg1"/>
              </a:solidFill>
            </a:endParaRPr>
          </a:p>
          <a:p>
            <a:pPr marL="1262063" indent="-463550" algn="just">
              <a:spcAft>
                <a:spcPts val="600"/>
              </a:spcAft>
              <a:buFont typeface="Wingdings" pitchFamily="2" charset="2"/>
              <a:buChar char="Ø"/>
            </a:pPr>
            <a:r>
              <a:rPr lang="en-IN" sz="2800" dirty="0">
                <a:solidFill>
                  <a:schemeClr val="bg1"/>
                </a:solidFill>
              </a:rPr>
              <a:t>Although a Chartered Accountant in practice is not permitted to engage himself in any other business or occupation</a:t>
            </a:r>
          </a:p>
          <a:p>
            <a:pPr marL="1597025" indent="-341313" algn="just">
              <a:spcAft>
                <a:spcPts val="1200"/>
              </a:spcAft>
              <a:buFont typeface="Arial" pitchFamily="34" charset="0"/>
              <a:buChar char="•"/>
            </a:pPr>
            <a:r>
              <a:rPr lang="en-IN" sz="2680" dirty="0">
                <a:solidFill>
                  <a:schemeClr val="bg1"/>
                </a:solidFill>
              </a:rPr>
              <a:t>A CA in practice may be a director S</a:t>
            </a:r>
            <a:r>
              <a:rPr lang="en-US" sz="2680" dirty="0">
                <a:solidFill>
                  <a:schemeClr val="bg1"/>
                </a:solidFill>
              </a:rPr>
              <a:t>implicitor unless he or any of his partners are engaged in the company as auditor.</a:t>
            </a:r>
          </a:p>
          <a:p>
            <a:pPr marL="1597025" indent="-341313" algn="just">
              <a:spcAft>
                <a:spcPts val="1200"/>
              </a:spcAft>
              <a:buFont typeface="Arial" pitchFamily="34" charset="0"/>
              <a:buChar char="•"/>
            </a:pPr>
            <a:r>
              <a:rPr lang="en-IN" sz="2680" dirty="0">
                <a:solidFill>
                  <a:schemeClr val="bg1"/>
                </a:solidFill>
              </a:rPr>
              <a:t>A CA in practice may engage in </a:t>
            </a:r>
            <a:r>
              <a:rPr lang="en-US" sz="2680" dirty="0">
                <a:solidFill>
                  <a:schemeClr val="bg1"/>
                </a:solidFill>
              </a:rPr>
              <a:t>any business or occupation with the permission granted under </a:t>
            </a:r>
            <a:r>
              <a:rPr lang="en-IN" sz="2680" dirty="0">
                <a:solidFill>
                  <a:schemeClr val="bg1"/>
                </a:solidFill>
              </a:rPr>
              <a:t>Regulation 190A</a:t>
            </a:r>
            <a:r>
              <a:rPr lang="en-US" sz="2680" dirty="0">
                <a:solidFill>
                  <a:schemeClr val="bg1"/>
                </a:solidFill>
              </a:rPr>
              <a:t>. </a:t>
            </a:r>
            <a:endParaRPr lang="en-IN" sz="2680" dirty="0">
              <a:solidFill>
                <a:schemeClr val="bg1"/>
              </a:solidFill>
            </a:endParaRPr>
          </a:p>
        </p:txBody>
      </p:sp>
    </p:spTree>
    <p:extLst>
      <p:ext uri="{BB962C8B-B14F-4D97-AF65-F5344CB8AC3E}">
        <p14:creationId xmlns:p14="http://schemas.microsoft.com/office/powerpoint/2010/main" val="22843019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6847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6" name="Rectangle 5">
            <a:extLst>
              <a:ext uri="{FF2B5EF4-FFF2-40B4-BE49-F238E27FC236}">
                <a16:creationId xmlns:a16="http://schemas.microsoft.com/office/drawing/2014/main" id="{C272EF99-025B-7466-16AE-604B60F7CFAF}"/>
              </a:ext>
            </a:extLst>
          </p:cNvPr>
          <p:cNvSpPr/>
          <p:nvPr/>
        </p:nvSpPr>
        <p:spPr>
          <a:xfrm>
            <a:off x="831049" y="1022842"/>
            <a:ext cx="10946261" cy="4616648"/>
          </a:xfrm>
          <a:prstGeom prst="rect">
            <a:avLst/>
          </a:prstGeom>
        </p:spPr>
        <p:txBody>
          <a:bodyPr wrap="square">
            <a:spAutoFit/>
          </a:bodyPr>
          <a:lstStyle/>
          <a:p>
            <a:pPr marL="463550" lvl="0" indent="-463550" algn="just">
              <a:buFont typeface="Wingdings" pitchFamily="2" charset="2"/>
              <a:buChar char="v"/>
            </a:pPr>
            <a:r>
              <a:rPr lang="en-US" sz="2950" b="1" dirty="0">
                <a:solidFill>
                  <a:schemeClr val="bg1"/>
                </a:solidFill>
              </a:rPr>
              <a:t>Professional Misconduct by CAs in Practice</a:t>
            </a:r>
          </a:p>
          <a:p>
            <a:pPr marL="1092200" lvl="0" indent="-627063" algn="just">
              <a:spcAft>
                <a:spcPts val="600"/>
              </a:spcAft>
            </a:pPr>
            <a:r>
              <a:rPr lang="en-US" sz="2850" b="1" spc="-80" dirty="0">
                <a:solidFill>
                  <a:schemeClr val="bg1"/>
                </a:solidFill>
              </a:rPr>
              <a:t>– </a:t>
            </a:r>
            <a:r>
              <a:rPr lang="en-US" sz="2800" b="1" spc="-80" dirty="0">
                <a:solidFill>
                  <a:schemeClr val="bg1"/>
                </a:solidFill>
              </a:rPr>
              <a:t>Appendix 9 of CA Regulations</a:t>
            </a:r>
            <a:endParaRPr lang="en-IN" sz="2800" spc="-80" dirty="0">
              <a:solidFill>
                <a:schemeClr val="bg1"/>
              </a:solidFill>
            </a:endParaRPr>
          </a:p>
          <a:p>
            <a:pPr marL="1262063" indent="-463550" algn="just">
              <a:spcAft>
                <a:spcPts val="600"/>
              </a:spcAft>
              <a:buFont typeface="Wingdings" pitchFamily="2" charset="2"/>
              <a:buChar char="Ø"/>
            </a:pPr>
            <a:r>
              <a:rPr lang="en-IN" sz="2750" dirty="0">
                <a:solidFill>
                  <a:schemeClr val="bg1"/>
                </a:solidFill>
              </a:rPr>
              <a:t>Appendix 9 of CA Regulations lists down the cases of general permission granted and specific permission to be obtained in advance by a practicing Chartered Accountant to engage in other occupation.</a:t>
            </a:r>
          </a:p>
          <a:p>
            <a:pPr marL="1262063" indent="-463550" algn="just">
              <a:spcAft>
                <a:spcPts val="600"/>
              </a:spcAft>
              <a:buFont typeface="Wingdings" pitchFamily="2" charset="2"/>
              <a:buChar char="Ø"/>
            </a:pPr>
            <a:r>
              <a:rPr lang="en-IN" sz="2750" dirty="0">
                <a:solidFill>
                  <a:schemeClr val="bg1"/>
                </a:solidFill>
              </a:rPr>
              <a:t>A member holding Certificate of Practice and also engaged in any other business/occupation i.e. a member in part time practice can not perform </a:t>
            </a:r>
            <a:r>
              <a:rPr lang="en-US" sz="2750" dirty="0">
                <a:solidFill>
                  <a:schemeClr val="bg1"/>
                </a:solidFill>
              </a:rPr>
              <a:t>attest</a:t>
            </a:r>
            <a:r>
              <a:rPr lang="en-IN" sz="2750" dirty="0">
                <a:solidFill>
                  <a:schemeClr val="bg1"/>
                </a:solidFill>
              </a:rPr>
              <a:t> function except when he is involved in the kinds of occupations separately listed under Regulation 190A.</a:t>
            </a:r>
          </a:p>
        </p:txBody>
      </p:sp>
    </p:spTree>
    <p:extLst>
      <p:ext uri="{BB962C8B-B14F-4D97-AF65-F5344CB8AC3E}">
        <p14:creationId xmlns:p14="http://schemas.microsoft.com/office/powerpoint/2010/main" val="16528212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6847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2" name="Rectangle 1">
            <a:extLst>
              <a:ext uri="{FF2B5EF4-FFF2-40B4-BE49-F238E27FC236}">
                <a16:creationId xmlns:a16="http://schemas.microsoft.com/office/drawing/2014/main" id="{47C67E5B-527E-3192-6F5E-BC61A1169BBA}"/>
              </a:ext>
            </a:extLst>
          </p:cNvPr>
          <p:cNvSpPr/>
          <p:nvPr/>
        </p:nvSpPr>
        <p:spPr>
          <a:xfrm>
            <a:off x="831049" y="1022842"/>
            <a:ext cx="10946261" cy="4331955"/>
          </a:xfrm>
          <a:prstGeom prst="rect">
            <a:avLst/>
          </a:prstGeom>
        </p:spPr>
        <p:txBody>
          <a:bodyPr wrap="square">
            <a:spAutoFit/>
          </a:bodyPr>
          <a:lstStyle/>
          <a:p>
            <a:pPr marL="463550" lvl="0" indent="-463550" algn="just">
              <a:buFont typeface="Wingdings" pitchFamily="2" charset="2"/>
              <a:buChar char="v"/>
            </a:pPr>
            <a:r>
              <a:rPr lang="en-US" sz="2950" b="1" dirty="0">
                <a:solidFill>
                  <a:schemeClr val="bg1"/>
                </a:solidFill>
              </a:rPr>
              <a:t>Professional Misconduct by CAs in Practice</a:t>
            </a:r>
          </a:p>
          <a:p>
            <a:pPr marL="1092200" lvl="0" indent="-627063" algn="just">
              <a:spcAft>
                <a:spcPts val="600"/>
              </a:spcAft>
            </a:pPr>
            <a:r>
              <a:rPr lang="en-US" sz="2800" b="1" dirty="0">
                <a:solidFill>
                  <a:schemeClr val="bg1"/>
                </a:solidFill>
              </a:rPr>
              <a:t>– Director Simplicitor</a:t>
            </a:r>
          </a:p>
          <a:p>
            <a:pPr marL="1262063" indent="-463550" algn="just">
              <a:spcAft>
                <a:spcPts val="1200"/>
              </a:spcAft>
              <a:buFont typeface="Wingdings" pitchFamily="2" charset="2"/>
              <a:buChar char="Ø"/>
            </a:pPr>
            <a:r>
              <a:rPr lang="en-IN" sz="2750" dirty="0">
                <a:solidFill>
                  <a:schemeClr val="bg1"/>
                </a:solidFill>
              </a:rPr>
              <a:t>A member in practice may become a ‘Director </a:t>
            </a:r>
            <a:r>
              <a:rPr lang="en-IN" sz="2750" dirty="0" err="1">
                <a:solidFill>
                  <a:schemeClr val="bg1"/>
                </a:solidFill>
              </a:rPr>
              <a:t>Simplicitor</a:t>
            </a:r>
            <a:r>
              <a:rPr lang="en-IN" sz="2750" dirty="0">
                <a:solidFill>
                  <a:schemeClr val="bg1"/>
                </a:solidFill>
              </a:rPr>
              <a:t>’ in a company. However, he should not draw any </a:t>
            </a:r>
            <a:r>
              <a:rPr lang="en-US" sz="2750" dirty="0">
                <a:solidFill>
                  <a:schemeClr val="bg1"/>
                </a:solidFill>
              </a:rPr>
              <a:t>remuneration</a:t>
            </a:r>
            <a:r>
              <a:rPr lang="en-IN" sz="2750" dirty="0">
                <a:solidFill>
                  <a:schemeClr val="bg1"/>
                </a:solidFill>
              </a:rPr>
              <a:t>, should not be whole time director and should not be involved in day to day affairs of the Company.</a:t>
            </a:r>
          </a:p>
          <a:p>
            <a:pPr marL="1262063" indent="-463550" algn="just">
              <a:spcAft>
                <a:spcPts val="1200"/>
              </a:spcAft>
              <a:buFont typeface="Wingdings" pitchFamily="2" charset="2"/>
              <a:buChar char="Ø"/>
            </a:pPr>
            <a:r>
              <a:rPr lang="en-IN" sz="2750" dirty="0">
                <a:solidFill>
                  <a:schemeClr val="bg1"/>
                </a:solidFill>
              </a:rPr>
              <a:t>No specific permission is required to be Director Simplicitor.</a:t>
            </a:r>
          </a:p>
          <a:p>
            <a:pPr marL="1262063" indent="-463550" algn="just">
              <a:spcAft>
                <a:spcPts val="1200"/>
              </a:spcAft>
              <a:buFont typeface="Wingdings" pitchFamily="2" charset="2"/>
              <a:buChar char="Ø"/>
            </a:pPr>
            <a:r>
              <a:rPr lang="en-IN" sz="2750" dirty="0">
                <a:solidFill>
                  <a:schemeClr val="bg1"/>
                </a:solidFill>
              </a:rPr>
              <a:t>There is no bar for a member in practice to be Promoter/Signatory to the Memorandum and Articles of Association.</a:t>
            </a:r>
          </a:p>
        </p:txBody>
      </p:sp>
    </p:spTree>
    <p:extLst>
      <p:ext uri="{BB962C8B-B14F-4D97-AF65-F5344CB8AC3E}">
        <p14:creationId xmlns:p14="http://schemas.microsoft.com/office/powerpoint/2010/main" val="852549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3849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6" name="Rectangle 5">
            <a:extLst>
              <a:ext uri="{FF2B5EF4-FFF2-40B4-BE49-F238E27FC236}">
                <a16:creationId xmlns:a16="http://schemas.microsoft.com/office/drawing/2014/main" id="{34859E8C-8A74-352A-C97A-9386C04474FA}"/>
              </a:ext>
            </a:extLst>
          </p:cNvPr>
          <p:cNvSpPr/>
          <p:nvPr/>
        </p:nvSpPr>
        <p:spPr>
          <a:xfrm>
            <a:off x="762000" y="927306"/>
            <a:ext cx="10992650" cy="5428153"/>
          </a:xfrm>
          <a:prstGeom prst="rect">
            <a:avLst/>
          </a:prstGeom>
        </p:spPr>
        <p:txBody>
          <a:bodyPr wrap="square">
            <a:spAutoFit/>
          </a:bodyPr>
          <a:lstStyle/>
          <a:p>
            <a:pPr marL="463550" lvl="0" indent="-463550" algn="just">
              <a:buFont typeface="Wingdings" pitchFamily="2" charset="2"/>
              <a:buChar char="v"/>
            </a:pPr>
            <a:r>
              <a:rPr lang="en-US" sz="2950" b="1" dirty="0">
                <a:solidFill>
                  <a:schemeClr val="bg1"/>
                </a:solidFill>
              </a:rPr>
              <a:t>Professional Misconduct by CAs in Practice</a:t>
            </a:r>
          </a:p>
          <a:p>
            <a:pPr marL="463550" algn="just">
              <a:spcAft>
                <a:spcPts val="600"/>
              </a:spcAft>
            </a:pPr>
            <a:r>
              <a:rPr lang="en-US" sz="2850" b="1" dirty="0">
                <a:solidFill>
                  <a:schemeClr val="bg1"/>
                </a:solidFill>
              </a:rPr>
              <a:t>– </a:t>
            </a:r>
            <a:r>
              <a:rPr lang="en-US" sz="2800" b="1" dirty="0">
                <a:solidFill>
                  <a:schemeClr val="bg1"/>
                </a:solidFill>
              </a:rPr>
              <a:t>Family Business, HUF etc.</a:t>
            </a:r>
            <a:endParaRPr lang="en-IN" sz="2800" dirty="0">
              <a:solidFill>
                <a:schemeClr val="bg1"/>
              </a:solidFill>
            </a:endParaRPr>
          </a:p>
          <a:p>
            <a:pPr marL="1255713" indent="-450850" algn="just">
              <a:buFont typeface="Wingdings" pitchFamily="2" charset="2"/>
              <a:buChar char="Ø"/>
            </a:pPr>
            <a:r>
              <a:rPr lang="en-IN" sz="2370" dirty="0">
                <a:solidFill>
                  <a:schemeClr val="bg1"/>
                </a:solidFill>
              </a:rPr>
              <a:t>A member in practice may acquire interest in family business</a:t>
            </a:r>
          </a:p>
          <a:p>
            <a:pPr marL="1597025" indent="-341313" algn="just">
              <a:buFont typeface="Arial" pitchFamily="34" charset="0"/>
              <a:buChar char="•"/>
            </a:pPr>
            <a:r>
              <a:rPr lang="en-IN" sz="2360" dirty="0">
                <a:solidFill>
                  <a:schemeClr val="bg1"/>
                </a:solidFill>
              </a:rPr>
              <a:t>As Proprietor</a:t>
            </a:r>
          </a:p>
          <a:p>
            <a:pPr marL="1597025" indent="-341313" algn="just">
              <a:buFont typeface="Arial" pitchFamily="34" charset="0"/>
              <a:buChar char="•"/>
            </a:pPr>
            <a:r>
              <a:rPr lang="en-IN" sz="2360" dirty="0">
                <a:solidFill>
                  <a:schemeClr val="bg1"/>
                </a:solidFill>
              </a:rPr>
              <a:t>As a Partner</a:t>
            </a:r>
          </a:p>
          <a:p>
            <a:pPr marL="1597025" indent="-341313" algn="just">
              <a:spcAft>
                <a:spcPts val="400"/>
              </a:spcAft>
              <a:buFont typeface="Arial" pitchFamily="34" charset="0"/>
              <a:buChar char="•"/>
            </a:pPr>
            <a:r>
              <a:rPr lang="en-IN" sz="2360" dirty="0">
                <a:solidFill>
                  <a:schemeClr val="bg1"/>
                </a:solidFill>
              </a:rPr>
              <a:t>As Karta or a member of HUF</a:t>
            </a:r>
          </a:p>
          <a:p>
            <a:pPr marL="1255713" indent="-450850" algn="just">
              <a:spcAft>
                <a:spcPts val="400"/>
              </a:spcAft>
              <a:buFont typeface="Wingdings" pitchFamily="2" charset="2"/>
              <a:buChar char="Ø"/>
            </a:pPr>
            <a:r>
              <a:rPr lang="en-IN" sz="2370" dirty="0">
                <a:solidFill>
                  <a:schemeClr val="bg1"/>
                </a:solidFill>
              </a:rPr>
              <a:t>In such a case it is essential to provide evidence that interest in the family business </a:t>
            </a:r>
            <a:r>
              <a:rPr lang="en-US" sz="2370" dirty="0">
                <a:solidFill>
                  <a:schemeClr val="bg1"/>
                </a:solidFill>
              </a:rPr>
              <a:t>devolved on him as a result of inheritance/succession/partition of family business.</a:t>
            </a:r>
          </a:p>
          <a:p>
            <a:pPr marL="1255713" indent="-450850" algn="just">
              <a:spcAft>
                <a:spcPts val="400"/>
              </a:spcAft>
              <a:buFont typeface="Wingdings" pitchFamily="2" charset="2"/>
              <a:buChar char="Ø"/>
            </a:pPr>
            <a:r>
              <a:rPr lang="en-US" sz="2370" dirty="0">
                <a:solidFill>
                  <a:schemeClr val="bg1"/>
                </a:solidFill>
              </a:rPr>
              <a:t>It is also essential to show that the member was/will not be actively involved in carrying out the said business and that the business was not created by himself.</a:t>
            </a:r>
          </a:p>
          <a:p>
            <a:pPr marL="1255713" indent="-450850" algn="just">
              <a:spcAft>
                <a:spcPts val="400"/>
              </a:spcAft>
              <a:buFont typeface="Wingdings" pitchFamily="2" charset="2"/>
              <a:buChar char="Ø"/>
            </a:pPr>
            <a:r>
              <a:rPr lang="en-US" sz="2370" dirty="0">
                <a:solidFill>
                  <a:schemeClr val="bg1"/>
                </a:solidFill>
              </a:rPr>
              <a:t>Specific permission is needed in such cases.</a:t>
            </a:r>
            <a:endParaRPr lang="en-IN" sz="2370" dirty="0">
              <a:solidFill>
                <a:schemeClr val="bg1"/>
              </a:solidFill>
            </a:endParaRPr>
          </a:p>
        </p:txBody>
      </p:sp>
    </p:spTree>
    <p:extLst>
      <p:ext uri="{BB962C8B-B14F-4D97-AF65-F5344CB8AC3E}">
        <p14:creationId xmlns:p14="http://schemas.microsoft.com/office/powerpoint/2010/main" val="4040588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3849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2" name="Rectangle 1">
            <a:extLst>
              <a:ext uri="{FF2B5EF4-FFF2-40B4-BE49-F238E27FC236}">
                <a16:creationId xmlns:a16="http://schemas.microsoft.com/office/drawing/2014/main" id="{0A9FAF4A-CF5C-BC07-2A01-4B586D4C2E47}"/>
              </a:ext>
            </a:extLst>
          </p:cNvPr>
          <p:cNvSpPr/>
          <p:nvPr/>
        </p:nvSpPr>
        <p:spPr>
          <a:xfrm>
            <a:off x="761999" y="1129873"/>
            <a:ext cx="11015311" cy="3947234"/>
          </a:xfrm>
          <a:prstGeom prst="rect">
            <a:avLst/>
          </a:prstGeom>
        </p:spPr>
        <p:txBody>
          <a:bodyPr wrap="square">
            <a:spAutoFit/>
          </a:bodyPr>
          <a:lstStyle/>
          <a:p>
            <a:pPr marL="463550" lvl="0" indent="-463550" algn="just">
              <a:spcAft>
                <a:spcPts val="600"/>
              </a:spcAft>
              <a:buFont typeface="Wingdings" pitchFamily="2" charset="2"/>
              <a:buChar char="v"/>
            </a:pPr>
            <a:r>
              <a:rPr lang="en-US" sz="2950" b="1" dirty="0">
                <a:solidFill>
                  <a:schemeClr val="bg1"/>
                </a:solidFill>
              </a:rPr>
              <a:t>Professional Misconduct by CAs in Practice</a:t>
            </a:r>
          </a:p>
          <a:p>
            <a:pPr marL="914400" indent="-450850" algn="just">
              <a:spcAft>
                <a:spcPts val="1200"/>
              </a:spcAft>
              <a:buFont typeface="Wingdings" pitchFamily="2" charset="2"/>
              <a:buChar char="Ø"/>
            </a:pPr>
            <a:r>
              <a:rPr lang="en-IN" sz="2800" dirty="0">
                <a:solidFill>
                  <a:schemeClr val="bg1"/>
                </a:solidFill>
              </a:rPr>
              <a:t>A CA employed in a Firm of Chartered Accountants can hold Certificate of Practice but can not perform </a:t>
            </a:r>
            <a:r>
              <a:rPr lang="en-US" sz="2800" dirty="0">
                <a:solidFill>
                  <a:schemeClr val="bg1"/>
                </a:solidFill>
              </a:rPr>
              <a:t>attest</a:t>
            </a:r>
            <a:r>
              <a:rPr lang="en-IN" sz="2800" dirty="0">
                <a:solidFill>
                  <a:schemeClr val="bg1"/>
                </a:solidFill>
              </a:rPr>
              <a:t> function.</a:t>
            </a:r>
          </a:p>
          <a:p>
            <a:pPr marL="914400" indent="-450850" algn="just">
              <a:spcAft>
                <a:spcPts val="1200"/>
              </a:spcAft>
              <a:buFont typeface="Wingdings" pitchFamily="2" charset="2"/>
              <a:buChar char="Ø"/>
            </a:pPr>
            <a:r>
              <a:rPr lang="en-IN" sz="2800" dirty="0">
                <a:solidFill>
                  <a:schemeClr val="bg1"/>
                </a:solidFill>
              </a:rPr>
              <a:t>It is not permissible for a member in practice to become Financial Advisor and receive fees/commission from financial Institutions.</a:t>
            </a:r>
          </a:p>
          <a:p>
            <a:pPr marL="914400" indent="-450850" algn="just">
              <a:spcAft>
                <a:spcPts val="1200"/>
              </a:spcAft>
              <a:buFont typeface="Wingdings" pitchFamily="2" charset="2"/>
              <a:buChar char="Ø"/>
            </a:pPr>
            <a:r>
              <a:rPr lang="en-IN" sz="2800" dirty="0">
                <a:solidFill>
                  <a:schemeClr val="bg1"/>
                </a:solidFill>
              </a:rPr>
              <a:t>A CA Firm can undertake assignment of management consultancy services of a company where a partner is a </a:t>
            </a:r>
            <a:r>
              <a:rPr lang="en-US" sz="2800" dirty="0">
                <a:solidFill>
                  <a:schemeClr val="bg1"/>
                </a:solidFill>
              </a:rPr>
              <a:t>Director Simplicitor. However, it can not be the Auditor of such an entity.</a:t>
            </a:r>
            <a:endParaRPr lang="en-IN" sz="2800" dirty="0">
              <a:solidFill>
                <a:schemeClr val="bg1"/>
              </a:solidFill>
            </a:endParaRPr>
          </a:p>
        </p:txBody>
      </p:sp>
    </p:spTree>
    <p:extLst>
      <p:ext uri="{BB962C8B-B14F-4D97-AF65-F5344CB8AC3E}">
        <p14:creationId xmlns:p14="http://schemas.microsoft.com/office/powerpoint/2010/main" val="31789113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2590800"/>
            <a:ext cx="9982200" cy="1569660"/>
          </a:xfrm>
          <a:prstGeom prst="rect">
            <a:avLst/>
          </a:prstGeom>
          <a:noFill/>
        </p:spPr>
        <p:txBody>
          <a:bodyPr wrap="square" rtlCol="0">
            <a:spAutoFit/>
          </a:bodyPr>
          <a:lstStyle/>
          <a:p>
            <a:pPr algn="just"/>
            <a:r>
              <a:rPr lang="en-US" sz="3200" b="1" dirty="0"/>
              <a:t>Will there be a conflict of Interest if a Chartered Accountant in Practice, being a member of a trust, takes up the Audit of the said Trust?</a:t>
            </a:r>
            <a:endParaRPr lang="en-IN" sz="3200" b="1" dirty="0"/>
          </a:p>
        </p:txBody>
      </p:sp>
      <p:sp>
        <p:nvSpPr>
          <p:cNvPr id="4" name="Title 4">
            <a:extLst>
              <a:ext uri="{FF2B5EF4-FFF2-40B4-BE49-F238E27FC236}">
                <a16:creationId xmlns:a16="http://schemas.microsoft.com/office/drawing/2014/main" id="{7FEE7A1D-0A79-C325-6C3A-A3E5076033E8}"/>
              </a:ext>
            </a:extLst>
          </p:cNvPr>
          <p:cNvSpPr>
            <a:spLocks noGrp="1"/>
          </p:cNvSpPr>
          <p:nvPr>
            <p:ph type="title"/>
          </p:nvPr>
        </p:nvSpPr>
        <p:spPr>
          <a:xfrm>
            <a:off x="1093305" y="190854"/>
            <a:ext cx="8991600" cy="875946"/>
          </a:xfrm>
        </p:spPr>
        <p:txBody>
          <a:bodyPr>
            <a:noAutofit/>
          </a:bodyPr>
          <a:lstStyle/>
          <a:p>
            <a:pPr algn="just"/>
            <a:r>
              <a:rPr lang="en-US" sz="6000" b="1" dirty="0">
                <a:solidFill>
                  <a:srgbClr val="7030A0"/>
                </a:solidFill>
                <a:latin typeface="Lucida Handwriting" panose="03010101010101010101" pitchFamily="66" charset="0"/>
              </a:rPr>
              <a:t>B</a:t>
            </a:r>
            <a:r>
              <a:rPr lang="en-US" sz="6000" b="1" dirty="0">
                <a:solidFill>
                  <a:srgbClr val="002060"/>
                </a:solidFill>
                <a:latin typeface="Lucida Handwriting" panose="03010101010101010101" pitchFamily="66" charset="0"/>
              </a:rPr>
              <a:t>r</a:t>
            </a:r>
            <a:r>
              <a:rPr lang="en-US" sz="6000" b="1" dirty="0">
                <a:solidFill>
                  <a:srgbClr val="00B0F0"/>
                </a:solidFill>
                <a:latin typeface="Lucida Handwriting" panose="03010101010101010101" pitchFamily="66" charset="0"/>
              </a:rPr>
              <a:t>a</a:t>
            </a:r>
            <a:r>
              <a:rPr lang="en-US" sz="6000" b="1" dirty="0">
                <a:solidFill>
                  <a:srgbClr val="00B050"/>
                </a:solidFill>
                <a:latin typeface="Lucida Handwriting" panose="03010101010101010101" pitchFamily="66" charset="0"/>
              </a:rPr>
              <a:t>i</a:t>
            </a:r>
            <a:r>
              <a:rPr lang="en-US" sz="6000" b="1" dirty="0">
                <a:solidFill>
                  <a:srgbClr val="FFFF09"/>
                </a:solidFill>
                <a:latin typeface="Lucida Handwriting" panose="03010101010101010101" pitchFamily="66" charset="0"/>
              </a:rPr>
              <a:t>n </a:t>
            </a:r>
            <a:r>
              <a:rPr lang="en-US" sz="6000" b="1" dirty="0">
                <a:solidFill>
                  <a:srgbClr val="FF3300"/>
                </a:solidFill>
                <a:latin typeface="Lucida Handwriting" panose="03010101010101010101" pitchFamily="66" charset="0"/>
              </a:rPr>
              <a:t>S</a:t>
            </a:r>
            <a:r>
              <a:rPr lang="en-US" sz="6000" b="1" dirty="0">
                <a:solidFill>
                  <a:srgbClr val="FF6600"/>
                </a:solidFill>
                <a:latin typeface="Lucida Handwriting" panose="03010101010101010101" pitchFamily="66" charset="0"/>
              </a:rPr>
              <a:t>t</a:t>
            </a:r>
            <a:r>
              <a:rPr lang="en-US" sz="6000" b="1" dirty="0">
                <a:solidFill>
                  <a:srgbClr val="7030A0"/>
                </a:solidFill>
                <a:latin typeface="Lucida Handwriting" panose="03010101010101010101" pitchFamily="66" charset="0"/>
              </a:rPr>
              <a:t>o</a:t>
            </a:r>
            <a:r>
              <a:rPr lang="en-US" sz="6000" b="1" dirty="0">
                <a:solidFill>
                  <a:srgbClr val="002060"/>
                </a:solidFill>
                <a:latin typeface="Lucida Handwriting" panose="03010101010101010101" pitchFamily="66" charset="0"/>
              </a:rPr>
              <a:t>r</a:t>
            </a:r>
            <a:r>
              <a:rPr lang="en-US" sz="6000" b="1" dirty="0">
                <a:solidFill>
                  <a:srgbClr val="00B0F0"/>
                </a:solidFill>
                <a:latin typeface="Lucida Handwriting" panose="03010101010101010101" pitchFamily="66" charset="0"/>
              </a:rPr>
              <a:t>m</a:t>
            </a:r>
            <a:r>
              <a:rPr lang="en-US" sz="6000" b="1" dirty="0">
                <a:solidFill>
                  <a:srgbClr val="00B050"/>
                </a:solidFill>
                <a:latin typeface="Lucida Handwriting" panose="03010101010101010101" pitchFamily="66" charset="0"/>
              </a:rPr>
              <a:t>i</a:t>
            </a:r>
            <a:r>
              <a:rPr lang="en-US" sz="6000" b="1" dirty="0">
                <a:solidFill>
                  <a:srgbClr val="FFFF09"/>
                </a:solidFill>
                <a:latin typeface="Lucida Handwriting" panose="03010101010101010101" pitchFamily="66" charset="0"/>
              </a:rPr>
              <a:t>n</a:t>
            </a:r>
            <a:r>
              <a:rPr lang="en-US" sz="6000" b="1" dirty="0">
                <a:solidFill>
                  <a:srgbClr val="FF6600"/>
                </a:solidFill>
                <a:latin typeface="Lucida Handwriting" panose="03010101010101010101" pitchFamily="66" charset="0"/>
              </a:rPr>
              <a:t>g</a:t>
            </a:r>
            <a:endParaRPr lang="en-IN" sz="6000" dirty="0">
              <a:solidFill>
                <a:srgbClr val="FF6600"/>
              </a:solidFill>
              <a:latin typeface="Lucida Handwriting" panose="03010101010101010101" pitchFamily="66" charset="0"/>
            </a:endParaRPr>
          </a:p>
        </p:txBody>
      </p:sp>
      <p:pic>
        <p:nvPicPr>
          <p:cNvPr id="8" name="Picture 7">
            <a:extLst>
              <a:ext uri="{FF2B5EF4-FFF2-40B4-BE49-F238E27FC236}">
                <a16:creationId xmlns:a16="http://schemas.microsoft.com/office/drawing/2014/main" id="{9DF27731-C20F-7DD4-A156-3FE3C1D065C6}"/>
              </a:ext>
            </a:extLst>
          </p:cNvPr>
          <p:cNvPicPr>
            <a:picLocks noChangeAspect="1"/>
          </p:cNvPicPr>
          <p:nvPr/>
        </p:nvPicPr>
        <p:blipFill rotWithShape="1">
          <a:blip r:embed="rId2">
            <a:extLst>
              <a:ext uri="{28A0092B-C50C-407E-A947-70E740481C1C}">
                <a14:useLocalDpi xmlns:a14="http://schemas.microsoft.com/office/drawing/2010/main" val="0"/>
              </a:ext>
            </a:extLst>
          </a:blip>
          <a:srcRect l="6129" b="25893"/>
          <a:stretch/>
        </p:blipFill>
        <p:spPr>
          <a:xfrm>
            <a:off x="9753600" y="180915"/>
            <a:ext cx="1600200" cy="931069"/>
          </a:xfrm>
          <a:prstGeom prst="rect">
            <a:avLst/>
          </a:prstGeom>
        </p:spPr>
      </p:pic>
    </p:spTree>
    <p:extLst>
      <p:ext uri="{BB962C8B-B14F-4D97-AF65-F5344CB8AC3E}">
        <p14:creationId xmlns:p14="http://schemas.microsoft.com/office/powerpoint/2010/main" val="5052714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2362200"/>
            <a:ext cx="9982200" cy="2062103"/>
          </a:xfrm>
          <a:prstGeom prst="rect">
            <a:avLst/>
          </a:prstGeom>
          <a:noFill/>
        </p:spPr>
        <p:txBody>
          <a:bodyPr wrap="square" rtlCol="0">
            <a:spAutoFit/>
          </a:bodyPr>
          <a:lstStyle/>
          <a:p>
            <a:pPr algn="just"/>
            <a:r>
              <a:rPr lang="en-US" sz="3200" dirty="0"/>
              <a:t>No, there will not be any conflict of Interest and he can take up the Audit. However, there will be a conflict of interest if he is a managing committee member of the trust and in that case he should not take up the Audit.</a:t>
            </a:r>
            <a:endParaRPr lang="en-IN" sz="3200" dirty="0"/>
          </a:p>
        </p:txBody>
      </p:sp>
      <p:sp>
        <p:nvSpPr>
          <p:cNvPr id="4" name="Title 4">
            <a:extLst>
              <a:ext uri="{FF2B5EF4-FFF2-40B4-BE49-F238E27FC236}">
                <a16:creationId xmlns:a16="http://schemas.microsoft.com/office/drawing/2014/main" id="{7FEE7A1D-0A79-C325-6C3A-A3E5076033E8}"/>
              </a:ext>
            </a:extLst>
          </p:cNvPr>
          <p:cNvSpPr>
            <a:spLocks noGrp="1"/>
          </p:cNvSpPr>
          <p:nvPr>
            <p:ph type="title"/>
          </p:nvPr>
        </p:nvSpPr>
        <p:spPr>
          <a:xfrm>
            <a:off x="1093305" y="190854"/>
            <a:ext cx="8991600" cy="875946"/>
          </a:xfrm>
        </p:spPr>
        <p:txBody>
          <a:bodyPr>
            <a:noAutofit/>
          </a:bodyPr>
          <a:lstStyle/>
          <a:p>
            <a:pPr algn="just"/>
            <a:r>
              <a:rPr lang="en-US" sz="6000" b="1" dirty="0">
                <a:solidFill>
                  <a:srgbClr val="7030A0"/>
                </a:solidFill>
                <a:latin typeface="Lucida Handwriting" panose="03010101010101010101" pitchFamily="66" charset="0"/>
              </a:rPr>
              <a:t>B</a:t>
            </a:r>
            <a:r>
              <a:rPr lang="en-US" sz="6000" b="1" dirty="0">
                <a:solidFill>
                  <a:srgbClr val="002060"/>
                </a:solidFill>
                <a:latin typeface="Lucida Handwriting" panose="03010101010101010101" pitchFamily="66" charset="0"/>
              </a:rPr>
              <a:t>r</a:t>
            </a:r>
            <a:r>
              <a:rPr lang="en-US" sz="6000" b="1" dirty="0">
                <a:solidFill>
                  <a:srgbClr val="00B0F0"/>
                </a:solidFill>
                <a:latin typeface="Lucida Handwriting" panose="03010101010101010101" pitchFamily="66" charset="0"/>
              </a:rPr>
              <a:t>a</a:t>
            </a:r>
            <a:r>
              <a:rPr lang="en-US" sz="6000" b="1" dirty="0">
                <a:solidFill>
                  <a:srgbClr val="00B050"/>
                </a:solidFill>
                <a:latin typeface="Lucida Handwriting" panose="03010101010101010101" pitchFamily="66" charset="0"/>
              </a:rPr>
              <a:t>i</a:t>
            </a:r>
            <a:r>
              <a:rPr lang="en-US" sz="6000" b="1" dirty="0">
                <a:solidFill>
                  <a:srgbClr val="FFFF09"/>
                </a:solidFill>
                <a:latin typeface="Lucida Handwriting" panose="03010101010101010101" pitchFamily="66" charset="0"/>
              </a:rPr>
              <a:t>n </a:t>
            </a:r>
            <a:r>
              <a:rPr lang="en-US" sz="6000" b="1" dirty="0">
                <a:solidFill>
                  <a:srgbClr val="FF3300"/>
                </a:solidFill>
                <a:latin typeface="Lucida Handwriting" panose="03010101010101010101" pitchFamily="66" charset="0"/>
              </a:rPr>
              <a:t>S</a:t>
            </a:r>
            <a:r>
              <a:rPr lang="en-US" sz="6000" b="1" dirty="0">
                <a:solidFill>
                  <a:srgbClr val="FF6600"/>
                </a:solidFill>
                <a:latin typeface="Lucida Handwriting" panose="03010101010101010101" pitchFamily="66" charset="0"/>
              </a:rPr>
              <a:t>t</a:t>
            </a:r>
            <a:r>
              <a:rPr lang="en-US" sz="6000" b="1" dirty="0">
                <a:solidFill>
                  <a:srgbClr val="7030A0"/>
                </a:solidFill>
                <a:latin typeface="Lucida Handwriting" panose="03010101010101010101" pitchFamily="66" charset="0"/>
              </a:rPr>
              <a:t>o</a:t>
            </a:r>
            <a:r>
              <a:rPr lang="en-US" sz="6000" b="1" dirty="0">
                <a:solidFill>
                  <a:srgbClr val="002060"/>
                </a:solidFill>
                <a:latin typeface="Lucida Handwriting" panose="03010101010101010101" pitchFamily="66" charset="0"/>
              </a:rPr>
              <a:t>r</a:t>
            </a:r>
            <a:r>
              <a:rPr lang="en-US" sz="6000" b="1" dirty="0">
                <a:solidFill>
                  <a:srgbClr val="00B0F0"/>
                </a:solidFill>
                <a:latin typeface="Lucida Handwriting" panose="03010101010101010101" pitchFamily="66" charset="0"/>
              </a:rPr>
              <a:t>m</a:t>
            </a:r>
            <a:r>
              <a:rPr lang="en-US" sz="6000" b="1" dirty="0">
                <a:solidFill>
                  <a:srgbClr val="00B050"/>
                </a:solidFill>
                <a:latin typeface="Lucida Handwriting" panose="03010101010101010101" pitchFamily="66" charset="0"/>
              </a:rPr>
              <a:t>i</a:t>
            </a:r>
            <a:r>
              <a:rPr lang="en-US" sz="6000" b="1" dirty="0">
                <a:solidFill>
                  <a:srgbClr val="FFFF09"/>
                </a:solidFill>
                <a:latin typeface="Lucida Handwriting" panose="03010101010101010101" pitchFamily="66" charset="0"/>
              </a:rPr>
              <a:t>n</a:t>
            </a:r>
            <a:r>
              <a:rPr lang="en-US" sz="6000" b="1" dirty="0">
                <a:solidFill>
                  <a:srgbClr val="FF6600"/>
                </a:solidFill>
                <a:latin typeface="Lucida Handwriting" panose="03010101010101010101" pitchFamily="66" charset="0"/>
              </a:rPr>
              <a:t>g</a:t>
            </a:r>
            <a:endParaRPr lang="en-IN" sz="6000" dirty="0">
              <a:solidFill>
                <a:srgbClr val="FF6600"/>
              </a:solidFill>
              <a:latin typeface="Lucida Handwriting" panose="03010101010101010101" pitchFamily="66" charset="0"/>
            </a:endParaRPr>
          </a:p>
        </p:txBody>
      </p:sp>
      <p:pic>
        <p:nvPicPr>
          <p:cNvPr id="8" name="Picture 7">
            <a:extLst>
              <a:ext uri="{FF2B5EF4-FFF2-40B4-BE49-F238E27FC236}">
                <a16:creationId xmlns:a16="http://schemas.microsoft.com/office/drawing/2014/main" id="{9DF27731-C20F-7DD4-A156-3FE3C1D065C6}"/>
              </a:ext>
            </a:extLst>
          </p:cNvPr>
          <p:cNvPicPr>
            <a:picLocks noChangeAspect="1"/>
          </p:cNvPicPr>
          <p:nvPr/>
        </p:nvPicPr>
        <p:blipFill rotWithShape="1">
          <a:blip r:embed="rId2">
            <a:extLst>
              <a:ext uri="{28A0092B-C50C-407E-A947-70E740481C1C}">
                <a14:useLocalDpi xmlns:a14="http://schemas.microsoft.com/office/drawing/2010/main" val="0"/>
              </a:ext>
            </a:extLst>
          </a:blip>
          <a:srcRect l="6129" b="25893"/>
          <a:stretch/>
        </p:blipFill>
        <p:spPr>
          <a:xfrm>
            <a:off x="9753600" y="180915"/>
            <a:ext cx="1600200" cy="931069"/>
          </a:xfrm>
          <a:prstGeom prst="rect">
            <a:avLst/>
          </a:prstGeom>
        </p:spPr>
      </p:pic>
    </p:spTree>
    <p:extLst>
      <p:ext uri="{BB962C8B-B14F-4D97-AF65-F5344CB8AC3E}">
        <p14:creationId xmlns:p14="http://schemas.microsoft.com/office/powerpoint/2010/main" val="35576420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F30E88-DAF0-10BA-D88A-A7D6B4707B28}"/>
              </a:ext>
            </a:extLst>
          </p:cNvPr>
          <p:cNvPicPr>
            <a:picLocks noChangeAspect="1"/>
          </p:cNvPicPr>
          <p:nvPr/>
        </p:nvPicPr>
        <p:blipFill rotWithShape="1">
          <a:blip r:embed="rId2">
            <a:extLst>
              <a:ext uri="{28A0092B-C50C-407E-A947-70E740481C1C}">
                <a14:useLocalDpi xmlns:a14="http://schemas.microsoft.com/office/drawing/2010/main" val="0"/>
              </a:ext>
            </a:extLst>
          </a:blip>
          <a:srcRect b="20371"/>
          <a:stretch/>
        </p:blipFill>
        <p:spPr>
          <a:xfrm>
            <a:off x="76200" y="630872"/>
            <a:ext cx="3886200" cy="5424486"/>
          </a:xfrm>
          <a:prstGeom prst="rect">
            <a:avLst/>
          </a:prstGeom>
        </p:spPr>
      </p:pic>
      <p:sp>
        <p:nvSpPr>
          <p:cNvPr id="5" name="Content Placeholder 5">
            <a:extLst>
              <a:ext uri="{FF2B5EF4-FFF2-40B4-BE49-F238E27FC236}">
                <a16:creationId xmlns:a16="http://schemas.microsoft.com/office/drawing/2014/main" id="{9D96CBD3-6639-6EF0-7FCE-E9D5A4CFEF0C}"/>
              </a:ext>
            </a:extLst>
          </p:cNvPr>
          <p:cNvSpPr txBox="1">
            <a:spLocks/>
          </p:cNvSpPr>
          <p:nvPr/>
        </p:nvSpPr>
        <p:spPr>
          <a:xfrm>
            <a:off x="4114800" y="685800"/>
            <a:ext cx="8077200" cy="52578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endParaRPr lang="en-US" dirty="0"/>
          </a:p>
          <a:p>
            <a:endParaRPr lang="en-US" dirty="0"/>
          </a:p>
          <a:p>
            <a:endParaRPr lang="en-US" dirty="0"/>
          </a:p>
          <a:p>
            <a:endParaRPr lang="en-US" dirty="0"/>
          </a:p>
          <a:p>
            <a:pPr algn="ctr">
              <a:lnSpc>
                <a:spcPct val="100000"/>
              </a:lnSpc>
              <a:spcBef>
                <a:spcPts val="600"/>
              </a:spcBef>
              <a:spcAft>
                <a:spcPts val="0"/>
              </a:spcAft>
            </a:pPr>
            <a:r>
              <a:rPr lang="en-IN" altLang="en-US" sz="4500" spc="-50" dirty="0">
                <a:solidFill>
                  <a:schemeClr val="tx2"/>
                </a:solidFill>
                <a:effectLst>
                  <a:outerShdw blurRad="38100" dist="38100" dir="2700000" algn="tl">
                    <a:srgbClr val="000000">
                      <a:alpha val="43137"/>
                    </a:srgbClr>
                  </a:outerShdw>
                </a:effectLst>
                <a:latin typeface="+mj-lt"/>
                <a:ea typeface="+mj-ea"/>
                <a:cs typeface="+mj-cs"/>
                <a:sym typeface="+mn-ea"/>
              </a:rPr>
              <a:t>FIRST SCHEDULE - PART III </a:t>
            </a:r>
          </a:p>
          <a:p>
            <a:pPr algn="ctr">
              <a:lnSpc>
                <a:spcPct val="100000"/>
              </a:lnSpc>
              <a:spcBef>
                <a:spcPts val="600"/>
              </a:spcBef>
              <a:spcAft>
                <a:spcPts val="0"/>
              </a:spcAft>
            </a:pPr>
            <a:r>
              <a:rPr lang="en-IN" altLang="en-US" sz="3400" spc="-50" dirty="0">
                <a:solidFill>
                  <a:schemeClr val="tx2"/>
                </a:solidFill>
                <a:effectLst>
                  <a:outerShdw blurRad="38100" dist="38100" dir="2700000" algn="tl">
                    <a:srgbClr val="000000">
                      <a:alpha val="43137"/>
                    </a:srgbClr>
                  </a:outerShdw>
                </a:effectLst>
                <a:latin typeface="+mj-lt"/>
                <a:ea typeface="+mj-ea"/>
                <a:cs typeface="+mj-cs"/>
                <a:sym typeface="+mn-ea"/>
              </a:rPr>
              <a:t>PROFESSIONAL MISCONDUCT </a:t>
            </a:r>
          </a:p>
          <a:p>
            <a:pPr algn="ctr">
              <a:lnSpc>
                <a:spcPct val="100000"/>
              </a:lnSpc>
              <a:spcBef>
                <a:spcPts val="600"/>
              </a:spcBef>
              <a:spcAft>
                <a:spcPts val="0"/>
              </a:spcAft>
            </a:pPr>
            <a:r>
              <a:rPr lang="en-IN" altLang="en-US" sz="3400" spc="-50" dirty="0">
                <a:solidFill>
                  <a:schemeClr val="tx2"/>
                </a:solidFill>
                <a:effectLst>
                  <a:outerShdw blurRad="38100" dist="38100" dir="2700000" algn="tl">
                    <a:srgbClr val="000000">
                      <a:alpha val="43137"/>
                    </a:srgbClr>
                  </a:outerShdw>
                </a:effectLst>
                <a:latin typeface="+mj-lt"/>
                <a:ea typeface="+mj-ea"/>
                <a:cs typeface="+mj-cs"/>
                <a:sym typeface="+mn-ea"/>
              </a:rPr>
              <a:t>By CAs MEMBERS IN GENERAL  </a:t>
            </a:r>
          </a:p>
        </p:txBody>
      </p:sp>
    </p:spTree>
    <p:extLst>
      <p:ext uri="{BB962C8B-B14F-4D97-AF65-F5344CB8AC3E}">
        <p14:creationId xmlns:p14="http://schemas.microsoft.com/office/powerpoint/2010/main" val="29430722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III</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3849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6" name="Rectangle 5">
            <a:extLst>
              <a:ext uri="{FF2B5EF4-FFF2-40B4-BE49-F238E27FC236}">
                <a16:creationId xmlns:a16="http://schemas.microsoft.com/office/drawing/2014/main" id="{B79A107E-0A0D-81C7-31EA-0546B8D43BD0}"/>
              </a:ext>
            </a:extLst>
          </p:cNvPr>
          <p:cNvSpPr/>
          <p:nvPr/>
        </p:nvSpPr>
        <p:spPr>
          <a:xfrm>
            <a:off x="808703" y="1239364"/>
            <a:ext cx="10968607" cy="3254737"/>
          </a:xfrm>
          <a:prstGeom prst="rect">
            <a:avLst/>
          </a:prstGeom>
        </p:spPr>
        <p:txBody>
          <a:bodyPr wrap="square">
            <a:spAutoFit/>
          </a:bodyPr>
          <a:lstStyle/>
          <a:p>
            <a:pPr marL="463550" lvl="0" indent="-463550" algn="just">
              <a:spcAft>
                <a:spcPts val="600"/>
              </a:spcAft>
              <a:buFont typeface="Wingdings" pitchFamily="2" charset="2"/>
              <a:buChar char="v"/>
            </a:pPr>
            <a:r>
              <a:rPr lang="en-US" sz="2950" b="1" dirty="0">
                <a:solidFill>
                  <a:schemeClr val="bg1"/>
                </a:solidFill>
              </a:rPr>
              <a:t>Professional Misconduct by CAs in General</a:t>
            </a:r>
            <a:endParaRPr lang="en-IN" sz="2950" dirty="0">
              <a:solidFill>
                <a:schemeClr val="bg1"/>
              </a:solidFill>
            </a:endParaRPr>
          </a:p>
          <a:p>
            <a:pPr marL="920750" indent="-457200" algn="just">
              <a:spcAft>
                <a:spcPts val="1200"/>
              </a:spcAft>
              <a:buFont typeface="Wingdings" pitchFamily="2" charset="2"/>
              <a:buChar char="Ø"/>
            </a:pPr>
            <a:r>
              <a:rPr lang="en-IN" sz="2850" dirty="0">
                <a:solidFill>
                  <a:schemeClr val="bg1"/>
                </a:solidFill>
              </a:rPr>
              <a:t>A Chartered Accountant shall be deemed to be guilty of professional misconduct if he </a:t>
            </a:r>
            <a:r>
              <a:rPr lang="en-US" sz="2850" dirty="0">
                <a:solidFill>
                  <a:schemeClr val="bg1"/>
                </a:solidFill>
              </a:rPr>
              <a:t>does not supply the information called for, or does not comply with the requirements asked for, by the Institute, Council or any of its Committees, Director </a:t>
            </a:r>
            <a:r>
              <a:rPr lang="it-IT" sz="2850" dirty="0">
                <a:solidFill>
                  <a:schemeClr val="bg1"/>
                </a:solidFill>
              </a:rPr>
              <a:t>(Discipline), Board of Discipline, Disciplinary </a:t>
            </a:r>
            <a:r>
              <a:rPr lang="en-US" sz="2850" dirty="0">
                <a:solidFill>
                  <a:schemeClr val="bg1"/>
                </a:solidFill>
              </a:rPr>
              <a:t>Committee, Quality Review Board or the Appellate </a:t>
            </a:r>
            <a:r>
              <a:rPr lang="en-IN" sz="2850" dirty="0">
                <a:solidFill>
                  <a:schemeClr val="bg1"/>
                </a:solidFill>
              </a:rPr>
              <a:t>Authority. </a:t>
            </a:r>
            <a:r>
              <a:rPr lang="en-IN" sz="2850" b="1" i="1" dirty="0">
                <a:solidFill>
                  <a:schemeClr val="bg1"/>
                </a:solidFill>
              </a:rPr>
              <a:t>(Clause 2)</a:t>
            </a:r>
            <a:endParaRPr lang="en-IN" sz="2850" dirty="0">
              <a:solidFill>
                <a:schemeClr val="bg1"/>
              </a:solidFill>
            </a:endParaRPr>
          </a:p>
        </p:txBody>
      </p:sp>
    </p:spTree>
    <p:extLst>
      <p:ext uri="{BB962C8B-B14F-4D97-AF65-F5344CB8AC3E}">
        <p14:creationId xmlns:p14="http://schemas.microsoft.com/office/powerpoint/2010/main" val="524492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Disciplinary Proceedings</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55600" y="960115"/>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6" name="Rectangle 5">
            <a:extLst>
              <a:ext uri="{FF2B5EF4-FFF2-40B4-BE49-F238E27FC236}">
                <a16:creationId xmlns:a16="http://schemas.microsoft.com/office/drawing/2014/main" id="{14269700-A916-8C66-A8D7-90528C11B220}"/>
              </a:ext>
            </a:extLst>
          </p:cNvPr>
          <p:cNvSpPr/>
          <p:nvPr/>
        </p:nvSpPr>
        <p:spPr>
          <a:xfrm>
            <a:off x="838200" y="1492936"/>
            <a:ext cx="10744200" cy="4662815"/>
          </a:xfrm>
          <a:prstGeom prst="rect">
            <a:avLst/>
          </a:prstGeom>
        </p:spPr>
        <p:txBody>
          <a:bodyPr wrap="square">
            <a:spAutoFit/>
          </a:bodyPr>
          <a:lstStyle/>
          <a:p>
            <a:pPr marL="457200" indent="-457200">
              <a:spcAft>
                <a:spcPts val="1200"/>
              </a:spcAft>
              <a:buFont typeface="Wingdings" pitchFamily="2" charset="2"/>
              <a:buChar char="v"/>
            </a:pPr>
            <a:r>
              <a:rPr lang="en-IN" sz="2900" b="1" dirty="0">
                <a:solidFill>
                  <a:schemeClr val="bg1"/>
                </a:solidFill>
              </a:rPr>
              <a:t>Powers</a:t>
            </a:r>
            <a:endParaRPr lang="en-US" sz="2900" dirty="0">
              <a:solidFill>
                <a:schemeClr val="bg1"/>
              </a:solidFill>
            </a:endParaRPr>
          </a:p>
          <a:p>
            <a:pPr marL="860425" indent="-396875" algn="just">
              <a:spcAft>
                <a:spcPts val="1800"/>
              </a:spcAft>
              <a:buFont typeface="Arial" pitchFamily="34" charset="0"/>
              <a:buChar char="•"/>
            </a:pPr>
            <a:r>
              <a:rPr lang="en-IN" sz="2800" dirty="0">
                <a:solidFill>
                  <a:schemeClr val="bg1"/>
                </a:solidFill>
              </a:rPr>
              <a:t>The Director (Discipline), Board of Discipline and the Disciplinary Committee have the </a:t>
            </a:r>
            <a:r>
              <a:rPr lang="en-IN" sz="2800" b="1" dirty="0">
                <a:solidFill>
                  <a:schemeClr val="bg1"/>
                </a:solidFill>
              </a:rPr>
              <a:t>powers</a:t>
            </a:r>
            <a:r>
              <a:rPr lang="en-IN" sz="2800" dirty="0">
                <a:solidFill>
                  <a:schemeClr val="bg1"/>
                </a:solidFill>
              </a:rPr>
              <a:t> of Civil Court in respect of</a:t>
            </a:r>
          </a:p>
          <a:p>
            <a:pPr marL="1433513" indent="-573088" algn="just">
              <a:spcAft>
                <a:spcPts val="1800"/>
              </a:spcAft>
              <a:buFont typeface="Wingdings" pitchFamily="2" charset="2"/>
              <a:buChar char="ü"/>
            </a:pPr>
            <a:r>
              <a:rPr lang="en-IN" sz="2750" dirty="0">
                <a:solidFill>
                  <a:schemeClr val="bg1"/>
                </a:solidFill>
              </a:rPr>
              <a:t>Summoning and enforcing attendance of any person and examining him on oath.</a:t>
            </a:r>
          </a:p>
          <a:p>
            <a:pPr marL="1433513" indent="-573088" algn="just">
              <a:spcAft>
                <a:spcPts val="1800"/>
              </a:spcAft>
              <a:buFont typeface="Wingdings" pitchFamily="2" charset="2"/>
              <a:buChar char="ü"/>
            </a:pPr>
            <a:r>
              <a:rPr lang="en-IN" sz="2750" dirty="0">
                <a:solidFill>
                  <a:schemeClr val="bg1"/>
                </a:solidFill>
              </a:rPr>
              <a:t>Discovery and production of any document.</a:t>
            </a:r>
          </a:p>
          <a:p>
            <a:pPr marL="1433513" indent="-573088" algn="just">
              <a:spcAft>
                <a:spcPts val="1800"/>
              </a:spcAft>
              <a:buFont typeface="Wingdings" pitchFamily="2" charset="2"/>
              <a:buChar char="ü"/>
            </a:pPr>
            <a:r>
              <a:rPr lang="en-IN" sz="2750" dirty="0">
                <a:solidFill>
                  <a:schemeClr val="bg1"/>
                </a:solidFill>
              </a:rPr>
              <a:t>Receiving evidence on affidavit.</a:t>
            </a:r>
          </a:p>
          <a:p>
            <a:pPr marL="860425" algn="just">
              <a:spcAft>
                <a:spcPts val="1800"/>
              </a:spcAft>
            </a:pPr>
            <a:endParaRPr lang="en-IN" sz="2700" dirty="0">
              <a:solidFill>
                <a:schemeClr val="bg1"/>
              </a:solidFill>
            </a:endParaRPr>
          </a:p>
        </p:txBody>
      </p:sp>
    </p:spTree>
    <p:extLst>
      <p:ext uri="{BB962C8B-B14F-4D97-AF65-F5344CB8AC3E}">
        <p14:creationId xmlns:p14="http://schemas.microsoft.com/office/powerpoint/2010/main" val="312759855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F30E88-DAF0-10BA-D88A-A7D6B4707B28}"/>
              </a:ext>
            </a:extLst>
          </p:cNvPr>
          <p:cNvPicPr>
            <a:picLocks noChangeAspect="1"/>
          </p:cNvPicPr>
          <p:nvPr/>
        </p:nvPicPr>
        <p:blipFill rotWithShape="1">
          <a:blip r:embed="rId2">
            <a:extLst>
              <a:ext uri="{28A0092B-C50C-407E-A947-70E740481C1C}">
                <a14:useLocalDpi xmlns:a14="http://schemas.microsoft.com/office/drawing/2010/main" val="0"/>
              </a:ext>
            </a:extLst>
          </a:blip>
          <a:srcRect b="20371"/>
          <a:stretch/>
        </p:blipFill>
        <p:spPr>
          <a:xfrm>
            <a:off x="76200" y="630872"/>
            <a:ext cx="3886200" cy="5424486"/>
          </a:xfrm>
          <a:prstGeom prst="rect">
            <a:avLst/>
          </a:prstGeom>
        </p:spPr>
      </p:pic>
      <p:sp>
        <p:nvSpPr>
          <p:cNvPr id="5" name="Content Placeholder 5">
            <a:extLst>
              <a:ext uri="{FF2B5EF4-FFF2-40B4-BE49-F238E27FC236}">
                <a16:creationId xmlns:a16="http://schemas.microsoft.com/office/drawing/2014/main" id="{BA9DCAA7-0E9B-1DD1-DC60-4A997C4A43CE}"/>
              </a:ext>
            </a:extLst>
          </p:cNvPr>
          <p:cNvSpPr txBox="1">
            <a:spLocks/>
          </p:cNvSpPr>
          <p:nvPr/>
        </p:nvSpPr>
        <p:spPr>
          <a:xfrm>
            <a:off x="4114800" y="685800"/>
            <a:ext cx="8077200" cy="52578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a:lstStyle>
          <a:p>
            <a:endParaRPr lang="en-US" dirty="0"/>
          </a:p>
          <a:p>
            <a:endParaRPr lang="en-US" dirty="0"/>
          </a:p>
          <a:p>
            <a:endParaRPr lang="en-US" dirty="0"/>
          </a:p>
          <a:p>
            <a:endParaRPr lang="en-US" dirty="0"/>
          </a:p>
          <a:p>
            <a:pPr algn="ctr">
              <a:lnSpc>
                <a:spcPct val="100000"/>
              </a:lnSpc>
              <a:spcBef>
                <a:spcPts val="600"/>
              </a:spcBef>
              <a:spcAft>
                <a:spcPts val="0"/>
              </a:spcAft>
            </a:pPr>
            <a:r>
              <a:rPr lang="en-IN" altLang="en-US" sz="4500" spc="-50" dirty="0">
                <a:solidFill>
                  <a:schemeClr val="tx2"/>
                </a:solidFill>
                <a:effectLst>
                  <a:outerShdw blurRad="38100" dist="38100" dir="2700000" algn="tl">
                    <a:srgbClr val="000000">
                      <a:alpha val="43137"/>
                    </a:srgbClr>
                  </a:outerShdw>
                </a:effectLst>
                <a:latin typeface="+mj-lt"/>
                <a:ea typeface="+mj-ea"/>
                <a:cs typeface="+mj-cs"/>
                <a:sym typeface="+mn-ea"/>
              </a:rPr>
              <a:t>FIRST SCHEDULE - PART IV </a:t>
            </a:r>
          </a:p>
          <a:p>
            <a:pPr algn="ctr">
              <a:lnSpc>
                <a:spcPct val="100000"/>
              </a:lnSpc>
              <a:spcBef>
                <a:spcPts val="600"/>
              </a:spcBef>
              <a:spcAft>
                <a:spcPts val="0"/>
              </a:spcAft>
            </a:pPr>
            <a:r>
              <a:rPr lang="en-IN" altLang="en-US" sz="3400" spc="-50" dirty="0">
                <a:solidFill>
                  <a:schemeClr val="tx2"/>
                </a:solidFill>
                <a:effectLst>
                  <a:outerShdw blurRad="38100" dist="38100" dir="2700000" algn="tl">
                    <a:srgbClr val="000000">
                      <a:alpha val="43137"/>
                    </a:srgbClr>
                  </a:outerShdw>
                </a:effectLst>
                <a:latin typeface="+mj-lt"/>
                <a:ea typeface="+mj-ea"/>
                <a:cs typeface="+mj-cs"/>
                <a:sym typeface="+mn-ea"/>
              </a:rPr>
              <a:t>OTHER MISCONDUCT </a:t>
            </a:r>
          </a:p>
          <a:p>
            <a:pPr algn="ctr">
              <a:lnSpc>
                <a:spcPct val="100000"/>
              </a:lnSpc>
              <a:spcBef>
                <a:spcPts val="600"/>
              </a:spcBef>
              <a:spcAft>
                <a:spcPts val="0"/>
              </a:spcAft>
            </a:pPr>
            <a:r>
              <a:rPr lang="en-IN" altLang="en-US" sz="3400" spc="-50" dirty="0">
                <a:solidFill>
                  <a:schemeClr val="tx2"/>
                </a:solidFill>
                <a:effectLst>
                  <a:outerShdw blurRad="38100" dist="38100" dir="2700000" algn="tl">
                    <a:srgbClr val="000000">
                      <a:alpha val="43137"/>
                    </a:srgbClr>
                  </a:outerShdw>
                </a:effectLst>
                <a:latin typeface="+mj-lt"/>
                <a:ea typeface="+mj-ea"/>
                <a:cs typeface="+mj-cs"/>
                <a:sym typeface="+mn-ea"/>
              </a:rPr>
              <a:t>By MEMBERS GENERALLY</a:t>
            </a:r>
          </a:p>
        </p:txBody>
      </p:sp>
    </p:spTree>
    <p:extLst>
      <p:ext uri="{BB962C8B-B14F-4D97-AF65-F5344CB8AC3E}">
        <p14:creationId xmlns:p14="http://schemas.microsoft.com/office/powerpoint/2010/main" val="19644158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IV</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3849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2" name="Rectangle 1">
            <a:extLst>
              <a:ext uri="{FF2B5EF4-FFF2-40B4-BE49-F238E27FC236}">
                <a16:creationId xmlns:a16="http://schemas.microsoft.com/office/drawing/2014/main" id="{911D4F46-6DD8-EAD4-3A47-64764436B045}"/>
              </a:ext>
            </a:extLst>
          </p:cNvPr>
          <p:cNvSpPr/>
          <p:nvPr/>
        </p:nvSpPr>
        <p:spPr>
          <a:xfrm>
            <a:off x="808703" y="1239364"/>
            <a:ext cx="10968607" cy="3300904"/>
          </a:xfrm>
          <a:prstGeom prst="rect">
            <a:avLst/>
          </a:prstGeom>
        </p:spPr>
        <p:txBody>
          <a:bodyPr wrap="square">
            <a:spAutoFit/>
          </a:bodyPr>
          <a:lstStyle/>
          <a:p>
            <a:pPr marL="463550" lvl="0" indent="-463550" algn="just">
              <a:spcAft>
                <a:spcPts val="600"/>
              </a:spcAft>
              <a:buFont typeface="Wingdings" pitchFamily="2" charset="2"/>
              <a:buChar char="v"/>
            </a:pPr>
            <a:r>
              <a:rPr lang="en-US" sz="2950" b="1" spc="-90" dirty="0">
                <a:solidFill>
                  <a:schemeClr val="bg1"/>
                </a:solidFill>
              </a:rPr>
              <a:t>Other Misconduct by Chartered Accountants</a:t>
            </a:r>
            <a:endParaRPr lang="en-IN" sz="2950" spc="-90" dirty="0">
              <a:solidFill>
                <a:schemeClr val="bg1"/>
              </a:solidFill>
            </a:endParaRPr>
          </a:p>
          <a:p>
            <a:pPr marL="920750" indent="-457200" algn="just">
              <a:spcAft>
                <a:spcPts val="1200"/>
              </a:spcAft>
              <a:buFont typeface="Wingdings" pitchFamily="2" charset="2"/>
              <a:buChar char="Ø"/>
            </a:pPr>
            <a:r>
              <a:rPr lang="en-IN" sz="2850" dirty="0">
                <a:solidFill>
                  <a:schemeClr val="bg1"/>
                </a:solidFill>
              </a:rPr>
              <a:t>A Chartered Accountant shall be deemed to be guilty of misconduct if he </a:t>
            </a:r>
            <a:r>
              <a:rPr lang="en-US" sz="2850" dirty="0">
                <a:solidFill>
                  <a:schemeClr val="bg1"/>
                </a:solidFill>
              </a:rPr>
              <a:t>is held guilty by any civil or criminal court for an offence which is punishable with imprisonment for a term not </a:t>
            </a:r>
            <a:r>
              <a:rPr lang="en-IN" sz="2850" dirty="0">
                <a:solidFill>
                  <a:schemeClr val="bg1"/>
                </a:solidFill>
              </a:rPr>
              <a:t>exceeding six months. </a:t>
            </a:r>
            <a:r>
              <a:rPr lang="en-IN" sz="2850" b="1" i="1" dirty="0">
                <a:solidFill>
                  <a:schemeClr val="bg1"/>
                </a:solidFill>
              </a:rPr>
              <a:t>(Clause 1)</a:t>
            </a:r>
          </a:p>
          <a:p>
            <a:pPr marL="900113" algn="just">
              <a:spcAft>
                <a:spcPts val="600"/>
              </a:spcAft>
            </a:pPr>
            <a:r>
              <a:rPr lang="en-IN" sz="2600" i="1" dirty="0">
                <a:solidFill>
                  <a:schemeClr val="bg1"/>
                </a:solidFill>
              </a:rPr>
              <a:t>Note: Offences </a:t>
            </a:r>
            <a:r>
              <a:rPr lang="en-US" sz="2600" i="1" dirty="0">
                <a:solidFill>
                  <a:schemeClr val="bg1"/>
                </a:solidFill>
              </a:rPr>
              <a:t>punishable with imprisonment for a term </a:t>
            </a:r>
            <a:r>
              <a:rPr lang="en-IN" sz="2600" i="1" dirty="0">
                <a:solidFill>
                  <a:schemeClr val="bg1"/>
                </a:solidFill>
              </a:rPr>
              <a:t>exceeding six months is covered under Second Schedule Part-III.</a:t>
            </a:r>
          </a:p>
        </p:txBody>
      </p:sp>
    </p:spTree>
    <p:extLst>
      <p:ext uri="{BB962C8B-B14F-4D97-AF65-F5344CB8AC3E}">
        <p14:creationId xmlns:p14="http://schemas.microsoft.com/office/powerpoint/2010/main" val="21803330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IV</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3849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6" name="Rectangle 5">
            <a:extLst>
              <a:ext uri="{FF2B5EF4-FFF2-40B4-BE49-F238E27FC236}">
                <a16:creationId xmlns:a16="http://schemas.microsoft.com/office/drawing/2014/main" id="{4FADAC62-DF3D-7E39-248A-EE916D737774}"/>
              </a:ext>
            </a:extLst>
          </p:cNvPr>
          <p:cNvSpPr/>
          <p:nvPr/>
        </p:nvSpPr>
        <p:spPr>
          <a:xfrm>
            <a:off x="838200" y="1239364"/>
            <a:ext cx="10820400" cy="2377574"/>
          </a:xfrm>
          <a:prstGeom prst="rect">
            <a:avLst/>
          </a:prstGeom>
        </p:spPr>
        <p:txBody>
          <a:bodyPr wrap="square">
            <a:spAutoFit/>
          </a:bodyPr>
          <a:lstStyle/>
          <a:p>
            <a:pPr marL="463550" lvl="0" indent="-463550" algn="just">
              <a:spcAft>
                <a:spcPts val="600"/>
              </a:spcAft>
              <a:buFont typeface="Wingdings" pitchFamily="2" charset="2"/>
              <a:buChar char="v"/>
            </a:pPr>
            <a:r>
              <a:rPr lang="en-US" sz="2950" b="1" spc="-90" dirty="0">
                <a:solidFill>
                  <a:schemeClr val="bg1"/>
                </a:solidFill>
              </a:rPr>
              <a:t>Other Misconduct by Chartered Accountants</a:t>
            </a:r>
            <a:endParaRPr lang="en-IN" sz="2950" spc="-90" dirty="0">
              <a:solidFill>
                <a:schemeClr val="bg1"/>
              </a:solidFill>
            </a:endParaRPr>
          </a:p>
          <a:p>
            <a:pPr marL="920750" indent="-457200" algn="just">
              <a:spcAft>
                <a:spcPts val="1200"/>
              </a:spcAft>
              <a:buFont typeface="Wingdings" pitchFamily="2" charset="2"/>
              <a:buChar char="Ø"/>
            </a:pPr>
            <a:r>
              <a:rPr lang="en-IN" sz="2850" dirty="0">
                <a:solidFill>
                  <a:schemeClr val="bg1"/>
                </a:solidFill>
              </a:rPr>
              <a:t>A Chartered Accountant shall be deemed to be guilty of misconduct if he, </a:t>
            </a:r>
            <a:r>
              <a:rPr lang="en-US" sz="2850" dirty="0">
                <a:solidFill>
                  <a:schemeClr val="bg1"/>
                </a:solidFill>
              </a:rPr>
              <a:t>in the opinion of the Council, brings disrepute to the profession or the Institute as a result of his action whether or not related to his professional work.</a:t>
            </a:r>
            <a:r>
              <a:rPr lang="en-IN" sz="2850" dirty="0">
                <a:solidFill>
                  <a:schemeClr val="bg1"/>
                </a:solidFill>
              </a:rPr>
              <a:t> </a:t>
            </a:r>
            <a:r>
              <a:rPr lang="en-IN" sz="2850" b="1" i="1" dirty="0">
                <a:solidFill>
                  <a:schemeClr val="bg1"/>
                </a:solidFill>
              </a:rPr>
              <a:t>(Clause 2)</a:t>
            </a:r>
            <a:endParaRPr lang="en-IN" sz="2850" dirty="0">
              <a:solidFill>
                <a:schemeClr val="bg1"/>
              </a:solidFill>
            </a:endParaRPr>
          </a:p>
        </p:txBody>
      </p:sp>
    </p:spTree>
    <p:extLst>
      <p:ext uri="{BB962C8B-B14F-4D97-AF65-F5344CB8AC3E}">
        <p14:creationId xmlns:p14="http://schemas.microsoft.com/office/powerpoint/2010/main" val="35169477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IV</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3849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9" name="Rectangle 8"/>
          <p:cNvSpPr/>
          <p:nvPr/>
        </p:nvSpPr>
        <p:spPr>
          <a:xfrm>
            <a:off x="762000" y="1050024"/>
            <a:ext cx="10972800" cy="4154984"/>
          </a:xfrm>
          <a:prstGeom prst="rect">
            <a:avLst/>
          </a:prstGeom>
        </p:spPr>
        <p:txBody>
          <a:bodyPr wrap="square">
            <a:spAutoFit/>
          </a:bodyPr>
          <a:lstStyle/>
          <a:p>
            <a:pPr marL="463550" lvl="0" indent="-463550" algn="just">
              <a:spcAft>
                <a:spcPts val="600"/>
              </a:spcAft>
              <a:buFont typeface="Wingdings" pitchFamily="2" charset="2"/>
              <a:buChar char="v"/>
            </a:pPr>
            <a:r>
              <a:rPr lang="en-IN" sz="2950" b="1" dirty="0">
                <a:solidFill>
                  <a:schemeClr val="bg1"/>
                </a:solidFill>
              </a:rPr>
              <a:t>A Chartered Accountant shall be deemed to be guilty of misconduct:</a:t>
            </a:r>
          </a:p>
          <a:p>
            <a:pPr marL="860425" indent="-396875" algn="just">
              <a:spcAft>
                <a:spcPts val="1200"/>
              </a:spcAft>
              <a:buFont typeface="Wingdings" pitchFamily="2" charset="2"/>
              <a:buChar char="Ø"/>
            </a:pPr>
            <a:r>
              <a:rPr lang="en-US" sz="2850" dirty="0">
                <a:solidFill>
                  <a:schemeClr val="bg1"/>
                </a:solidFill>
              </a:rPr>
              <a:t>If he files forms with departments without verifying the authenticity of the documents.</a:t>
            </a:r>
          </a:p>
          <a:p>
            <a:pPr marL="860425" indent="-396875" algn="just">
              <a:spcAft>
                <a:spcPts val="1200"/>
              </a:spcAft>
              <a:buFont typeface="Wingdings" pitchFamily="2" charset="2"/>
              <a:buChar char="Ø"/>
            </a:pPr>
            <a:r>
              <a:rPr lang="en-IN" sz="2850" dirty="0">
                <a:solidFill>
                  <a:schemeClr val="bg1"/>
                </a:solidFill>
              </a:rPr>
              <a:t>If he submits wrong Tax Return and fails to take the approval of the assessee before filing the same. </a:t>
            </a:r>
          </a:p>
          <a:p>
            <a:pPr marL="860425" indent="-396875" algn="just">
              <a:spcAft>
                <a:spcPts val="1200"/>
              </a:spcAft>
              <a:buFont typeface="Wingdings" pitchFamily="2" charset="2"/>
              <a:buChar char="Ø"/>
            </a:pPr>
            <a:r>
              <a:rPr lang="en-US" sz="2850" dirty="0">
                <a:solidFill>
                  <a:schemeClr val="bg1"/>
                </a:solidFill>
              </a:rPr>
              <a:t>If he files form for removal of directorship of a director without obtaining his consent.</a:t>
            </a:r>
            <a:endParaRPr lang="en-IN" sz="2850" dirty="0">
              <a:solidFill>
                <a:schemeClr val="bg1"/>
              </a:solidFill>
            </a:endParaRPr>
          </a:p>
        </p:txBody>
      </p:sp>
    </p:spTree>
    <p:extLst>
      <p:ext uri="{BB962C8B-B14F-4D97-AF65-F5344CB8AC3E}">
        <p14:creationId xmlns:p14="http://schemas.microsoft.com/office/powerpoint/2010/main" val="203208072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IV</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3849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8" name="Rectangle 7"/>
          <p:cNvSpPr/>
          <p:nvPr/>
        </p:nvSpPr>
        <p:spPr>
          <a:xfrm>
            <a:off x="754850" y="1089236"/>
            <a:ext cx="10903750" cy="5332229"/>
          </a:xfrm>
          <a:prstGeom prst="rect">
            <a:avLst/>
          </a:prstGeom>
        </p:spPr>
        <p:txBody>
          <a:bodyPr wrap="square">
            <a:spAutoFit/>
          </a:bodyPr>
          <a:lstStyle/>
          <a:p>
            <a:pPr marL="463550" lvl="0" indent="-463550" algn="just">
              <a:spcAft>
                <a:spcPts val="600"/>
              </a:spcAft>
              <a:buFont typeface="Wingdings" pitchFamily="2" charset="2"/>
              <a:buChar char="v"/>
            </a:pPr>
            <a:r>
              <a:rPr lang="en-IN" sz="2950" b="1" dirty="0">
                <a:solidFill>
                  <a:schemeClr val="bg1"/>
                </a:solidFill>
              </a:rPr>
              <a:t>A Chartered Accountant shall be deemed to be guilty of misconduct:</a:t>
            </a:r>
          </a:p>
          <a:p>
            <a:pPr marL="968375" indent="-449263" algn="just">
              <a:spcAft>
                <a:spcPts val="600"/>
              </a:spcAft>
              <a:buFont typeface="Wingdings" pitchFamily="2" charset="2"/>
              <a:buChar char="Ø"/>
            </a:pPr>
            <a:r>
              <a:rPr lang="en-IN" sz="2850" dirty="0">
                <a:solidFill>
                  <a:schemeClr val="bg1"/>
                </a:solidFill>
              </a:rPr>
              <a:t>If he uses business information of his ex-client to promote his own or family business.</a:t>
            </a:r>
          </a:p>
          <a:p>
            <a:pPr marL="968375" indent="-449263" algn="just">
              <a:spcAft>
                <a:spcPts val="600"/>
              </a:spcAft>
              <a:buFont typeface="Wingdings" pitchFamily="2" charset="2"/>
              <a:buChar char="Ø"/>
            </a:pPr>
            <a:r>
              <a:rPr lang="en-IN" sz="2850" dirty="0">
                <a:solidFill>
                  <a:schemeClr val="bg1"/>
                </a:solidFill>
              </a:rPr>
              <a:t>If he signs Balance Sheet of companies where the previous year accounts were still subject to audit and were not signed by the previous auditor.</a:t>
            </a:r>
          </a:p>
          <a:p>
            <a:pPr marL="968375" indent="-449263" algn="just">
              <a:spcAft>
                <a:spcPts val="600"/>
              </a:spcAft>
              <a:buFont typeface="Wingdings" pitchFamily="2" charset="2"/>
              <a:buChar char="Ø"/>
            </a:pPr>
            <a:r>
              <a:rPr lang="en-US" sz="2850" dirty="0">
                <a:solidFill>
                  <a:schemeClr val="bg1"/>
                </a:solidFill>
              </a:rPr>
              <a:t>If he refuses to provide professional services as auditor or tax consultant even after receiving full fees for the same.</a:t>
            </a:r>
          </a:p>
          <a:p>
            <a:pPr marL="968375" indent="-449263" algn="just">
              <a:spcAft>
                <a:spcPts val="600"/>
              </a:spcAft>
              <a:buFont typeface="Wingdings" pitchFamily="2" charset="2"/>
              <a:buChar char="Ø"/>
            </a:pPr>
            <a:endParaRPr lang="en-IN" sz="2850" dirty="0">
              <a:solidFill>
                <a:schemeClr val="bg1"/>
              </a:solidFill>
            </a:endParaRPr>
          </a:p>
          <a:p>
            <a:pPr marL="968375" indent="-449263" algn="just">
              <a:spcAft>
                <a:spcPts val="600"/>
              </a:spcAft>
              <a:buFont typeface="Wingdings" pitchFamily="2" charset="2"/>
              <a:buChar char="Ø"/>
            </a:pPr>
            <a:endParaRPr lang="en-IN" sz="2850" dirty="0">
              <a:solidFill>
                <a:schemeClr val="bg1"/>
              </a:solidFill>
            </a:endParaRPr>
          </a:p>
        </p:txBody>
      </p:sp>
    </p:spTree>
    <p:extLst>
      <p:ext uri="{BB962C8B-B14F-4D97-AF65-F5344CB8AC3E}">
        <p14:creationId xmlns:p14="http://schemas.microsoft.com/office/powerpoint/2010/main" val="17923398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IV</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3849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9" name="Rectangle 8"/>
          <p:cNvSpPr/>
          <p:nvPr/>
        </p:nvSpPr>
        <p:spPr>
          <a:xfrm>
            <a:off x="754850" y="1020996"/>
            <a:ext cx="10903750" cy="4739759"/>
          </a:xfrm>
          <a:prstGeom prst="rect">
            <a:avLst/>
          </a:prstGeom>
        </p:spPr>
        <p:txBody>
          <a:bodyPr wrap="square">
            <a:spAutoFit/>
          </a:bodyPr>
          <a:lstStyle/>
          <a:p>
            <a:pPr marL="463550" lvl="0" indent="-463550" algn="just">
              <a:spcAft>
                <a:spcPts val="600"/>
              </a:spcAft>
              <a:buFont typeface="Wingdings" pitchFamily="2" charset="2"/>
              <a:buChar char="v"/>
            </a:pPr>
            <a:r>
              <a:rPr lang="en-IN" sz="2950" b="1" dirty="0">
                <a:solidFill>
                  <a:schemeClr val="bg1"/>
                </a:solidFill>
              </a:rPr>
              <a:t>A Chartered Accountant shall be deemed to be guilty of misconduct:</a:t>
            </a:r>
          </a:p>
          <a:p>
            <a:pPr marL="860425" indent="-396875" algn="just">
              <a:spcAft>
                <a:spcPts val="600"/>
              </a:spcAft>
              <a:buFont typeface="Wingdings" pitchFamily="2" charset="2"/>
              <a:buChar char="Ø"/>
            </a:pPr>
            <a:r>
              <a:rPr lang="en-IN" sz="2850" dirty="0">
                <a:solidFill>
                  <a:schemeClr val="bg1"/>
                </a:solidFill>
              </a:rPr>
              <a:t>If he acts in nexus with the Chairman of a Company in aiding and abetting in the rigging and creation of artificial market in the shares of the Company.</a:t>
            </a:r>
          </a:p>
          <a:p>
            <a:pPr marL="860425" indent="-396875" algn="just">
              <a:spcAft>
                <a:spcPts val="600"/>
              </a:spcAft>
              <a:buFont typeface="Wingdings" pitchFamily="2" charset="2"/>
              <a:buChar char="Ø"/>
            </a:pPr>
            <a:r>
              <a:rPr lang="en-IN" sz="2850" dirty="0">
                <a:solidFill>
                  <a:schemeClr val="bg1"/>
                </a:solidFill>
              </a:rPr>
              <a:t>If he keeps documents and information of entities or persons in his </a:t>
            </a:r>
            <a:r>
              <a:rPr lang="en-US" sz="2850" dirty="0">
                <a:solidFill>
                  <a:schemeClr val="bg1"/>
                </a:solidFill>
              </a:rPr>
              <a:t>possession and fails to return them despite request from the entity or person.</a:t>
            </a:r>
          </a:p>
          <a:p>
            <a:pPr marL="860425" indent="-396875" algn="just">
              <a:spcAft>
                <a:spcPts val="600"/>
              </a:spcAft>
              <a:buFont typeface="Wingdings" pitchFamily="2" charset="2"/>
              <a:buChar char="Ø"/>
            </a:pPr>
            <a:r>
              <a:rPr lang="en-US" sz="2850" dirty="0">
                <a:solidFill>
                  <a:schemeClr val="bg1"/>
                </a:solidFill>
              </a:rPr>
              <a:t>If he demands bribe from customers of a bank in return of maintaining  the ‘Standard Category’ of the borrower accounts.</a:t>
            </a:r>
            <a:endParaRPr lang="en-IN" sz="2850" dirty="0">
              <a:solidFill>
                <a:schemeClr val="bg1"/>
              </a:solidFill>
            </a:endParaRPr>
          </a:p>
        </p:txBody>
      </p:sp>
    </p:spTree>
    <p:extLst>
      <p:ext uri="{BB962C8B-B14F-4D97-AF65-F5344CB8AC3E}">
        <p14:creationId xmlns:p14="http://schemas.microsoft.com/office/powerpoint/2010/main" val="12945037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IV</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3849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8" name="Rectangle 7"/>
          <p:cNvSpPr/>
          <p:nvPr/>
        </p:nvSpPr>
        <p:spPr>
          <a:xfrm>
            <a:off x="762000" y="1110911"/>
            <a:ext cx="10896600" cy="3693319"/>
          </a:xfrm>
          <a:prstGeom prst="rect">
            <a:avLst/>
          </a:prstGeom>
        </p:spPr>
        <p:txBody>
          <a:bodyPr wrap="square">
            <a:spAutoFit/>
          </a:bodyPr>
          <a:lstStyle/>
          <a:p>
            <a:pPr marL="463550" lvl="0" indent="-463550" algn="just">
              <a:spcAft>
                <a:spcPts val="600"/>
              </a:spcAft>
              <a:buFont typeface="Wingdings" pitchFamily="2" charset="2"/>
              <a:buChar char="v"/>
            </a:pPr>
            <a:r>
              <a:rPr lang="en-IN" sz="2950" b="1" dirty="0">
                <a:solidFill>
                  <a:schemeClr val="bg1"/>
                </a:solidFill>
              </a:rPr>
              <a:t>A Chartered Accountant shall be deemed to be guilty of misconduct:</a:t>
            </a:r>
          </a:p>
          <a:p>
            <a:pPr marL="968375" indent="-449263" algn="just">
              <a:spcAft>
                <a:spcPts val="1200"/>
              </a:spcAft>
              <a:buFont typeface="Wingdings" pitchFamily="2" charset="2"/>
              <a:buChar char="Ø"/>
            </a:pPr>
            <a:r>
              <a:rPr lang="en-US" sz="2850" dirty="0">
                <a:solidFill>
                  <a:schemeClr val="bg1"/>
                </a:solidFill>
              </a:rPr>
              <a:t>If he is caught by law enforcing agencies while taking bribe to settle a matter with Govt. Authorities.</a:t>
            </a:r>
          </a:p>
          <a:p>
            <a:pPr marL="968375" indent="-449263" algn="just">
              <a:spcAft>
                <a:spcPts val="1200"/>
              </a:spcAft>
              <a:buFont typeface="Wingdings" pitchFamily="2" charset="2"/>
              <a:buChar char="Ø"/>
            </a:pPr>
            <a:r>
              <a:rPr lang="en-US" sz="2850" dirty="0">
                <a:solidFill>
                  <a:schemeClr val="bg1"/>
                </a:solidFill>
              </a:rPr>
              <a:t>If he acts as middleman for arranging accommodation entries or procuring bogus bills.</a:t>
            </a:r>
          </a:p>
          <a:p>
            <a:pPr marL="968375" indent="-449263" algn="just">
              <a:spcAft>
                <a:spcPts val="1200"/>
              </a:spcAft>
              <a:buFont typeface="Wingdings" pitchFamily="2" charset="2"/>
              <a:buChar char="Ø"/>
            </a:pPr>
            <a:r>
              <a:rPr lang="en-US" sz="2850" dirty="0">
                <a:solidFill>
                  <a:schemeClr val="bg1"/>
                </a:solidFill>
              </a:rPr>
              <a:t>If he gets involved in conversion of black money into white.</a:t>
            </a:r>
          </a:p>
        </p:txBody>
      </p:sp>
    </p:spTree>
    <p:extLst>
      <p:ext uri="{BB962C8B-B14F-4D97-AF65-F5344CB8AC3E}">
        <p14:creationId xmlns:p14="http://schemas.microsoft.com/office/powerpoint/2010/main" val="29533122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IV</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3849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8" name="Rectangle 7"/>
          <p:cNvSpPr/>
          <p:nvPr/>
        </p:nvSpPr>
        <p:spPr>
          <a:xfrm>
            <a:off x="838200" y="979431"/>
            <a:ext cx="10896600" cy="4739759"/>
          </a:xfrm>
          <a:prstGeom prst="rect">
            <a:avLst/>
          </a:prstGeom>
        </p:spPr>
        <p:txBody>
          <a:bodyPr wrap="square">
            <a:spAutoFit/>
          </a:bodyPr>
          <a:lstStyle/>
          <a:p>
            <a:pPr marL="463550" lvl="0" indent="-463550" algn="just">
              <a:spcAft>
                <a:spcPts val="600"/>
              </a:spcAft>
              <a:buFont typeface="Wingdings" pitchFamily="2" charset="2"/>
              <a:buChar char="v"/>
            </a:pPr>
            <a:r>
              <a:rPr lang="en-IN" sz="2950" b="1" dirty="0">
                <a:solidFill>
                  <a:schemeClr val="bg1"/>
                </a:solidFill>
              </a:rPr>
              <a:t>A Chartered Accountant shall be deemed to be guilty of misconduct:</a:t>
            </a:r>
          </a:p>
          <a:p>
            <a:pPr marL="914400" indent="-450850" algn="just">
              <a:spcAft>
                <a:spcPts val="600"/>
              </a:spcAft>
              <a:buFont typeface="Wingdings" pitchFamily="2" charset="2"/>
              <a:buChar char="Ø"/>
            </a:pPr>
            <a:r>
              <a:rPr lang="en-IN" sz="2850" dirty="0">
                <a:solidFill>
                  <a:schemeClr val="bg1"/>
                </a:solidFill>
              </a:rPr>
              <a:t>If he conducts audit of entities and signs the Audit Reports as proprietor and partner of a firm where he is neither the proprietor, nor partner in such firm.</a:t>
            </a:r>
          </a:p>
          <a:p>
            <a:pPr marL="914400" indent="-450850" algn="just">
              <a:spcAft>
                <a:spcPts val="600"/>
              </a:spcAft>
              <a:buFont typeface="Wingdings" pitchFamily="2" charset="2"/>
              <a:buChar char="Ø"/>
            </a:pPr>
            <a:r>
              <a:rPr lang="en-IN" sz="2850" dirty="0">
                <a:solidFill>
                  <a:schemeClr val="bg1"/>
                </a:solidFill>
              </a:rPr>
              <a:t>If he signs official documents on behalf of the firm and uses the name and stamp of the firm even after his resignation from the firm.</a:t>
            </a:r>
          </a:p>
          <a:p>
            <a:pPr marL="914400" indent="-450850" algn="just">
              <a:spcAft>
                <a:spcPts val="600"/>
              </a:spcAft>
              <a:buFont typeface="Wingdings" pitchFamily="2" charset="2"/>
              <a:buChar char="Ø"/>
            </a:pPr>
            <a:r>
              <a:rPr lang="en-IN" sz="2850" dirty="0">
                <a:solidFill>
                  <a:schemeClr val="bg1"/>
                </a:solidFill>
              </a:rPr>
              <a:t>If he continues to practice during a period in which his name has been removed from the Register of Members</a:t>
            </a:r>
            <a:r>
              <a:rPr lang="en-US" sz="2850" dirty="0">
                <a:solidFill>
                  <a:schemeClr val="bg1"/>
                </a:solidFill>
              </a:rPr>
              <a:t>.</a:t>
            </a:r>
          </a:p>
        </p:txBody>
      </p:sp>
    </p:spTree>
    <p:extLst>
      <p:ext uri="{BB962C8B-B14F-4D97-AF65-F5344CB8AC3E}">
        <p14:creationId xmlns:p14="http://schemas.microsoft.com/office/powerpoint/2010/main" val="36020535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IV</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3849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8" name="Rectangle 7"/>
          <p:cNvSpPr/>
          <p:nvPr/>
        </p:nvSpPr>
        <p:spPr>
          <a:xfrm>
            <a:off x="831050" y="1020996"/>
            <a:ext cx="10827550" cy="3785652"/>
          </a:xfrm>
          <a:prstGeom prst="rect">
            <a:avLst/>
          </a:prstGeom>
        </p:spPr>
        <p:txBody>
          <a:bodyPr wrap="square">
            <a:spAutoFit/>
          </a:bodyPr>
          <a:lstStyle/>
          <a:p>
            <a:pPr marL="463550" lvl="0" indent="-463550" algn="just">
              <a:spcAft>
                <a:spcPts val="600"/>
              </a:spcAft>
              <a:buFont typeface="Wingdings" pitchFamily="2" charset="2"/>
              <a:buChar char="v"/>
            </a:pPr>
            <a:r>
              <a:rPr lang="en-IN" sz="2950" b="1" dirty="0">
                <a:solidFill>
                  <a:schemeClr val="bg1"/>
                </a:solidFill>
              </a:rPr>
              <a:t>A Chartered Accountant shall be deemed to be guilty of misconduct:</a:t>
            </a:r>
          </a:p>
          <a:p>
            <a:pPr marL="914400" indent="-450850" algn="just">
              <a:spcAft>
                <a:spcPts val="600"/>
              </a:spcAft>
              <a:buFont typeface="Wingdings" pitchFamily="2" charset="2"/>
              <a:buChar char="Ø"/>
            </a:pPr>
            <a:r>
              <a:rPr lang="en-US" sz="2850" dirty="0">
                <a:solidFill>
                  <a:schemeClr val="bg1"/>
                </a:solidFill>
              </a:rPr>
              <a:t>If he, being a partner, holds his partnership firm to ransom, demanding increase in share of profit and refuses to sign cheques for releasing salary to employees and making other payments.</a:t>
            </a:r>
          </a:p>
          <a:p>
            <a:pPr marL="914400" indent="-450850" algn="just">
              <a:spcAft>
                <a:spcPts val="600"/>
              </a:spcAft>
              <a:buFont typeface="Wingdings" pitchFamily="2" charset="2"/>
              <a:buChar char="Ø"/>
            </a:pPr>
            <a:r>
              <a:rPr lang="en-US" sz="2850" dirty="0">
                <a:solidFill>
                  <a:schemeClr val="bg1"/>
                </a:solidFill>
              </a:rPr>
              <a:t>If he, being partner in a construction firm, fails to refund booking amount paid by a person on cancellation of booking of flat due to financial constraints. </a:t>
            </a:r>
          </a:p>
        </p:txBody>
      </p:sp>
    </p:spTree>
    <p:extLst>
      <p:ext uri="{BB962C8B-B14F-4D97-AF65-F5344CB8AC3E}">
        <p14:creationId xmlns:p14="http://schemas.microsoft.com/office/powerpoint/2010/main" val="386580195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IN" sz="3000" b="1" dirty="0">
                <a:latin typeface="Calibri Light (Headings)"/>
              </a:rPr>
              <a:t>First Schedule - Part </a:t>
            </a:r>
            <a:r>
              <a:rPr lang="en-IN" sz="3000" dirty="0">
                <a:latin typeface="Calibri Light (Headings)"/>
              </a:rPr>
              <a:t>IV</a:t>
            </a:r>
            <a:endParaRPr lang="en-US" sz="3000" b="1" dirty="0">
              <a:latin typeface="Calibri Light (Headings)"/>
            </a:endParaRPr>
          </a:p>
        </p:txBody>
      </p:sp>
      <p:grpSp>
        <p:nvGrpSpPr>
          <p:cNvPr id="7" name="Group 6">
            <a:extLst>
              <a:ext uri="{FF2B5EF4-FFF2-40B4-BE49-F238E27FC236}">
                <a16:creationId xmlns:a16="http://schemas.microsoft.com/office/drawing/2014/main" id="{28385224-244D-8174-32A9-9988ADE80199}"/>
              </a:ext>
            </a:extLst>
          </p:cNvPr>
          <p:cNvGrpSpPr/>
          <p:nvPr/>
        </p:nvGrpSpPr>
        <p:grpSpPr>
          <a:xfrm>
            <a:off x="368300" y="938497"/>
            <a:ext cx="11455400" cy="5212086"/>
            <a:chOff x="355600" y="1166407"/>
            <a:chExt cx="11434496" cy="4877166"/>
          </a:xfrm>
        </p:grpSpPr>
        <p:sp>
          <p:nvSpPr>
            <p:cNvPr id="3" name="Freeform: Shape 2">
              <a:extLst>
                <a:ext uri="{FF2B5EF4-FFF2-40B4-BE49-F238E27FC236}">
                  <a16:creationId xmlns:a16="http://schemas.microsoft.com/office/drawing/2014/main" id="{2770A581-A867-2E9C-6CB4-439BE9B6E5B8}"/>
                </a:ext>
              </a:extLst>
            </p:cNvPr>
            <p:cNvSpPr/>
            <p:nvPr/>
          </p:nvSpPr>
          <p:spPr>
            <a:xfrm>
              <a:off x="401904" y="1166407"/>
              <a:ext cx="11388192" cy="4877166"/>
            </a:xfrm>
            <a:custGeom>
              <a:avLst/>
              <a:gdLst>
                <a:gd name="connsiteX0" fmla="*/ 0 w 11434496"/>
                <a:gd name="connsiteY0" fmla="*/ 299879 h 1799238"/>
                <a:gd name="connsiteX1" fmla="*/ 299879 w 11434496"/>
                <a:gd name="connsiteY1" fmla="*/ 0 h 1799238"/>
                <a:gd name="connsiteX2" fmla="*/ 11134617 w 11434496"/>
                <a:gd name="connsiteY2" fmla="*/ 0 h 1799238"/>
                <a:gd name="connsiteX3" fmla="*/ 11434496 w 11434496"/>
                <a:gd name="connsiteY3" fmla="*/ 299879 h 1799238"/>
                <a:gd name="connsiteX4" fmla="*/ 11434496 w 11434496"/>
                <a:gd name="connsiteY4" fmla="*/ 1499359 h 1799238"/>
                <a:gd name="connsiteX5" fmla="*/ 11134617 w 11434496"/>
                <a:gd name="connsiteY5" fmla="*/ 1799238 h 1799238"/>
                <a:gd name="connsiteX6" fmla="*/ 299879 w 11434496"/>
                <a:gd name="connsiteY6" fmla="*/ 1799238 h 1799238"/>
                <a:gd name="connsiteX7" fmla="*/ 0 w 11434496"/>
                <a:gd name="connsiteY7" fmla="*/ 1499359 h 1799238"/>
                <a:gd name="connsiteX8" fmla="*/ 0 w 11434496"/>
                <a:gd name="connsiteY8" fmla="*/ 299879 h 179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4496" h="1799238">
                  <a:moveTo>
                    <a:pt x="0" y="299879"/>
                  </a:moveTo>
                  <a:cubicBezTo>
                    <a:pt x="0" y="134260"/>
                    <a:pt x="134260" y="0"/>
                    <a:pt x="299879" y="0"/>
                  </a:cubicBezTo>
                  <a:lnTo>
                    <a:pt x="11134617" y="0"/>
                  </a:lnTo>
                  <a:cubicBezTo>
                    <a:pt x="11300236" y="0"/>
                    <a:pt x="11434496" y="134260"/>
                    <a:pt x="11434496" y="299879"/>
                  </a:cubicBezTo>
                  <a:lnTo>
                    <a:pt x="11434496" y="1499359"/>
                  </a:lnTo>
                  <a:cubicBezTo>
                    <a:pt x="11434496" y="1664978"/>
                    <a:pt x="11300236" y="1799238"/>
                    <a:pt x="11134617" y="1799238"/>
                  </a:cubicBezTo>
                  <a:lnTo>
                    <a:pt x="299879" y="1799238"/>
                  </a:lnTo>
                  <a:cubicBezTo>
                    <a:pt x="134260" y="1799238"/>
                    <a:pt x="0" y="1664978"/>
                    <a:pt x="0" y="1499359"/>
                  </a:cubicBezTo>
                  <a:lnTo>
                    <a:pt x="0" y="2998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4032" tIns="164032" rIns="164032" bIns="164032" numCol="1" spcCol="1270" anchor="ctr" anchorCtr="0">
              <a:noAutofit/>
            </a:bodyPr>
            <a:lstStyle/>
            <a:p>
              <a:pPr>
                <a:buClr>
                  <a:schemeClr val="bg1"/>
                </a:buClr>
                <a:buFont typeface="Calibri" panose="020F0502020204030204" pitchFamily="34" charset="0"/>
                <a:buChar char="•"/>
              </a:pPr>
              <a:endParaRPr lang="en-US" sz="2000" dirty="0"/>
            </a:p>
          </p:txBody>
        </p:sp>
        <p:sp>
          <p:nvSpPr>
            <p:cNvPr id="4" name="Freeform: Shape 3">
              <a:extLst>
                <a:ext uri="{FF2B5EF4-FFF2-40B4-BE49-F238E27FC236}">
                  <a16:creationId xmlns:a16="http://schemas.microsoft.com/office/drawing/2014/main" id="{500236F3-FF8E-8853-A5F7-D21B1438AA53}"/>
                </a:ext>
              </a:extLst>
            </p:cNvPr>
            <p:cNvSpPr/>
            <p:nvPr/>
          </p:nvSpPr>
          <p:spPr>
            <a:xfrm>
              <a:off x="355600" y="2787629"/>
              <a:ext cx="11434496" cy="61866"/>
            </a:xfrm>
            <a:custGeom>
              <a:avLst/>
              <a:gdLst>
                <a:gd name="connsiteX0" fmla="*/ 0 w 11434496"/>
                <a:gd name="connsiteY0" fmla="*/ 0 h 42175"/>
                <a:gd name="connsiteX1" fmla="*/ 11434496 w 11434496"/>
                <a:gd name="connsiteY1" fmla="*/ 0 h 42175"/>
                <a:gd name="connsiteX2" fmla="*/ 11434496 w 11434496"/>
                <a:gd name="connsiteY2" fmla="*/ 42175 h 42175"/>
                <a:gd name="connsiteX3" fmla="*/ 0 w 11434496"/>
                <a:gd name="connsiteY3" fmla="*/ 42175 h 42175"/>
                <a:gd name="connsiteX4" fmla="*/ 0 w 11434496"/>
                <a:gd name="connsiteY4" fmla="*/ 0 h 42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4496" h="42175">
                  <a:moveTo>
                    <a:pt x="0" y="0"/>
                  </a:moveTo>
                  <a:lnTo>
                    <a:pt x="11434496" y="0"/>
                  </a:lnTo>
                  <a:lnTo>
                    <a:pt x="11434496" y="42175"/>
                  </a:lnTo>
                  <a:lnTo>
                    <a:pt x="0" y="421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63045"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dirty="0"/>
            </a:p>
          </p:txBody>
        </p:sp>
      </p:grpSp>
      <p:sp>
        <p:nvSpPr>
          <p:cNvPr id="9" name="Rectangle 8"/>
          <p:cNvSpPr/>
          <p:nvPr/>
        </p:nvSpPr>
        <p:spPr>
          <a:xfrm>
            <a:off x="838200" y="1020996"/>
            <a:ext cx="10744200" cy="4301177"/>
          </a:xfrm>
          <a:prstGeom prst="rect">
            <a:avLst/>
          </a:prstGeom>
        </p:spPr>
        <p:txBody>
          <a:bodyPr wrap="square">
            <a:spAutoFit/>
          </a:bodyPr>
          <a:lstStyle/>
          <a:p>
            <a:pPr marL="463550" lvl="0" indent="-463550" algn="just">
              <a:spcAft>
                <a:spcPts val="600"/>
              </a:spcAft>
              <a:buFont typeface="Wingdings" pitchFamily="2" charset="2"/>
              <a:buChar char="v"/>
            </a:pPr>
            <a:r>
              <a:rPr lang="en-IN" sz="2950" b="1" dirty="0">
                <a:solidFill>
                  <a:schemeClr val="bg1"/>
                </a:solidFill>
              </a:rPr>
              <a:t>A Chartered Accountant shall be deemed to be guilty of misconduct:</a:t>
            </a:r>
          </a:p>
          <a:p>
            <a:pPr marL="914400" indent="-450850" algn="just">
              <a:spcAft>
                <a:spcPts val="600"/>
              </a:spcAft>
              <a:buFont typeface="Wingdings" pitchFamily="2" charset="2"/>
              <a:buChar char="Ø"/>
            </a:pPr>
            <a:r>
              <a:rPr lang="en-US" sz="2850" dirty="0">
                <a:solidFill>
                  <a:schemeClr val="bg1"/>
                </a:solidFill>
              </a:rPr>
              <a:t>If he, being an officer in a company, manipulates MIS reports to be submitted to the management, procures bogus invoices and makes purchases at  exorbitant prices.</a:t>
            </a:r>
          </a:p>
          <a:p>
            <a:pPr marL="914400" indent="-450850" algn="just">
              <a:spcAft>
                <a:spcPts val="600"/>
              </a:spcAft>
              <a:buFont typeface="Wingdings" pitchFamily="2" charset="2"/>
              <a:buChar char="Ø"/>
            </a:pPr>
            <a:r>
              <a:rPr lang="en-US" sz="2850" dirty="0">
                <a:solidFill>
                  <a:schemeClr val="bg1"/>
                </a:solidFill>
              </a:rPr>
              <a:t>If he, being an officer in a company, misguides the Auditor of the Company. </a:t>
            </a:r>
          </a:p>
          <a:p>
            <a:pPr marL="914400" indent="-450850" algn="just">
              <a:spcAft>
                <a:spcPts val="600"/>
              </a:spcAft>
              <a:buFont typeface="Wingdings" pitchFamily="2" charset="2"/>
              <a:buChar char="Ø"/>
            </a:pPr>
            <a:r>
              <a:rPr lang="en-US" sz="2850" dirty="0">
                <a:solidFill>
                  <a:schemeClr val="bg1"/>
                </a:solidFill>
              </a:rPr>
              <a:t>If he, being appointed as escrow agent, fails to transfer the money to the rightful owners despite requests.</a:t>
            </a:r>
          </a:p>
        </p:txBody>
      </p:sp>
    </p:spTree>
    <p:extLst>
      <p:ext uri="{BB962C8B-B14F-4D97-AF65-F5344CB8AC3E}">
        <p14:creationId xmlns:p14="http://schemas.microsoft.com/office/powerpoint/2010/main" val="6718099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4448</TotalTime>
  <Words>7346</Words>
  <Application>Microsoft Office PowerPoint</Application>
  <PresentationFormat>Widescreen</PresentationFormat>
  <Paragraphs>527</Paragraphs>
  <Slides>112</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112</vt:i4>
      </vt:variant>
    </vt:vector>
  </HeadingPairs>
  <TitlesOfParts>
    <vt:vector size="124" baseType="lpstr">
      <vt:lpstr>Algerian</vt:lpstr>
      <vt:lpstr>Arial</vt:lpstr>
      <vt:lpstr>Arial MT</vt:lpstr>
      <vt:lpstr>Arial Narrow</vt:lpstr>
      <vt:lpstr>Calibri</vt:lpstr>
      <vt:lpstr>Calibri Light</vt:lpstr>
      <vt:lpstr>Calibri Light (Headings)</vt:lpstr>
      <vt:lpstr>Lucida Handwriting</vt:lpstr>
      <vt:lpstr>Roboto</vt:lpstr>
      <vt:lpstr>Times New Roman</vt:lpstr>
      <vt:lpstr>Wingdings</vt:lpstr>
      <vt:lpstr>Retrospect</vt:lpstr>
      <vt:lpstr>PowerPoint Presentation</vt:lpstr>
      <vt:lpstr>Beginning of Code of Ethics</vt:lpstr>
      <vt:lpstr>Important to Remember</vt:lpstr>
      <vt:lpstr>PowerPoint Presentation</vt:lpstr>
      <vt:lpstr>Disciplinary Proceedings</vt:lpstr>
      <vt:lpstr>Disciplinary Proceedings</vt:lpstr>
      <vt:lpstr>Disciplinary Proceedings</vt:lpstr>
      <vt:lpstr>Disciplinary Proceedings</vt:lpstr>
      <vt:lpstr>Disciplinary Proceedings</vt:lpstr>
      <vt:lpstr>Disciplinary Proceedings</vt:lpstr>
      <vt:lpstr>Disciplinary Proceedings</vt:lpstr>
      <vt:lpstr>Disciplinary Proceedings</vt:lpstr>
      <vt:lpstr>Disciplinary Proceedings</vt:lpstr>
      <vt:lpstr>PowerPoint Presentation</vt:lpstr>
      <vt:lpstr>Certain Provisions deferred due to Covid-19</vt:lpstr>
      <vt:lpstr>Brain Storming</vt:lpstr>
      <vt:lpstr>Brain Storming</vt:lpstr>
      <vt:lpstr>PowerPoint Presentation</vt:lpstr>
      <vt:lpstr>Authority Attached to Documents Issued by the ICAI</vt:lpstr>
      <vt:lpstr>Authority Attached to Documents Issued by the ICAI</vt:lpstr>
      <vt:lpstr>Authority Attached to Documents Issued by the ICAI</vt:lpstr>
      <vt:lpstr>Brain Storming</vt:lpstr>
      <vt:lpstr>Brain Storming</vt:lpstr>
      <vt:lpstr>PowerPoint Presentation</vt:lpstr>
      <vt:lpstr>Contingent Fees</vt:lpstr>
      <vt:lpstr>PowerPoint Presentation</vt:lpstr>
      <vt:lpstr> What does Code of Ethics say</vt:lpstr>
      <vt:lpstr>What does Code of Ethics say</vt:lpstr>
      <vt:lpstr>What does Code of Ethics say</vt:lpstr>
      <vt:lpstr>PowerPoint Presentation</vt:lpstr>
      <vt:lpstr>Overdue Fees</vt:lpstr>
      <vt:lpstr>PowerPoint Presentation</vt:lpstr>
      <vt:lpstr>Council General Guidelines 2008</vt:lpstr>
      <vt:lpstr>Council General Guidelines 2008</vt:lpstr>
      <vt:lpstr>Council General Guidelines 2008</vt:lpstr>
      <vt:lpstr>Brain Storming</vt:lpstr>
      <vt:lpstr>Brain Storming</vt:lpstr>
      <vt:lpstr>Contents of First and Second Schedules</vt:lpstr>
      <vt:lpstr>PowerPoint Presentation</vt:lpstr>
      <vt:lpstr>First Schedule - Part I</vt:lpstr>
      <vt:lpstr>First Schedule - Part I</vt:lpstr>
      <vt:lpstr>First Schedule - Part I</vt:lpstr>
      <vt:lpstr>First Schedule - Part I</vt:lpstr>
      <vt:lpstr>First Schedule - Part I</vt:lpstr>
      <vt:lpstr>First Schedule - Part I</vt:lpstr>
      <vt:lpstr>First Schedule - Part I</vt:lpstr>
      <vt:lpstr>First Schedule - Part I</vt:lpstr>
      <vt:lpstr>First Schedule - Part I</vt:lpstr>
      <vt:lpstr>First Schedule - Part I</vt:lpstr>
      <vt:lpstr>First Schedule - Part I</vt:lpstr>
      <vt:lpstr>First Schedule - Part I</vt:lpstr>
      <vt:lpstr>First Schedule - Part I</vt:lpstr>
      <vt:lpstr>First Schedule - Part I</vt:lpstr>
      <vt:lpstr>First Schedule - Part I</vt:lpstr>
      <vt:lpstr>First Schedule - Part I</vt:lpstr>
      <vt:lpstr>First Schedule - Part I</vt:lpstr>
      <vt:lpstr>First Schedule - Part I</vt:lpstr>
      <vt:lpstr>First Schedule - Part I</vt:lpstr>
      <vt:lpstr>First Schedule - Part I</vt:lpstr>
      <vt:lpstr>First Schedule - Part I</vt:lpstr>
      <vt:lpstr>First Schedule - Part I</vt:lpstr>
      <vt:lpstr>First Schedule - Part I</vt:lpstr>
      <vt:lpstr>First Schedule - Part I</vt:lpstr>
      <vt:lpstr>First Schedule - Part I</vt:lpstr>
      <vt:lpstr>First Schedule - Part I</vt:lpstr>
      <vt:lpstr>First Schedule - Part I</vt:lpstr>
      <vt:lpstr>First Schedule - Part I</vt:lpstr>
      <vt:lpstr>First Schedule - Part I</vt:lpstr>
      <vt:lpstr>First Schedule - Part I</vt:lpstr>
      <vt:lpstr>First Schedule - Part I</vt:lpstr>
      <vt:lpstr>First Schedule - Part I</vt:lpstr>
      <vt:lpstr>First Schedule - Part I</vt:lpstr>
      <vt:lpstr>First Schedule - Part I</vt:lpstr>
      <vt:lpstr>First Schedule - Part I</vt:lpstr>
      <vt:lpstr>First Schedule - Part I</vt:lpstr>
      <vt:lpstr>First Schedule - Part I</vt:lpstr>
      <vt:lpstr>First Schedule - Part I</vt:lpstr>
      <vt:lpstr>First Schedule - Part I</vt:lpstr>
      <vt:lpstr>First Schedule - Part I</vt:lpstr>
      <vt:lpstr>First Schedule - Part I</vt:lpstr>
      <vt:lpstr>First Schedule - Part I</vt:lpstr>
      <vt:lpstr>First Schedule - Part I</vt:lpstr>
      <vt:lpstr>First Schedule - Part I</vt:lpstr>
      <vt:lpstr>First Schedule - Part I</vt:lpstr>
      <vt:lpstr>First Schedule - Part I</vt:lpstr>
      <vt:lpstr>Brain Storming</vt:lpstr>
      <vt:lpstr>Brain Storming</vt:lpstr>
      <vt:lpstr>PowerPoint Presentation</vt:lpstr>
      <vt:lpstr>First Schedule - Part III</vt:lpstr>
      <vt:lpstr>PowerPoint Presentation</vt:lpstr>
      <vt:lpstr>First Schedule - Part IV</vt:lpstr>
      <vt:lpstr>First Schedule - Part IV</vt:lpstr>
      <vt:lpstr>First Schedule - Part IV</vt:lpstr>
      <vt:lpstr>First Schedule - Part IV</vt:lpstr>
      <vt:lpstr>First Schedule - Part IV</vt:lpstr>
      <vt:lpstr>First Schedule - Part IV</vt:lpstr>
      <vt:lpstr>First Schedule - Part IV</vt:lpstr>
      <vt:lpstr>First Schedule - Part IV</vt:lpstr>
      <vt:lpstr>First Schedule - Part IV</vt:lpstr>
      <vt:lpstr>Brain Storming</vt:lpstr>
      <vt:lpstr>Brain Storming</vt:lpstr>
      <vt:lpstr>PowerPoint Presentation</vt:lpstr>
      <vt:lpstr>Some Recent Decisions</vt:lpstr>
      <vt:lpstr>Brain Storming</vt:lpstr>
      <vt:lpstr>Brain Storming</vt:lpstr>
      <vt:lpstr>Brain Storming</vt:lpstr>
      <vt:lpstr>Brain Storming</vt:lpstr>
      <vt:lpstr>Brain Storming</vt:lpstr>
      <vt:lpstr>Brain Storming</vt:lpstr>
      <vt:lpstr>Brain Storming</vt:lpstr>
      <vt:lpstr>Brain Storming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Bird’s Eye View: –  ICAI Code of Ethics, 2019  vis-à-vis  IESBA Code of Ethics, 2018</dc:title>
  <dc:creator>icai</dc:creator>
  <cp:lastModifiedBy>eircoffice@icai.in</cp:lastModifiedBy>
  <cp:revision>1163</cp:revision>
  <cp:lastPrinted>2023-12-06T08:21:33Z</cp:lastPrinted>
  <dcterms:created xsi:type="dcterms:W3CDTF">2006-08-16T00:00:00Z</dcterms:created>
  <dcterms:modified xsi:type="dcterms:W3CDTF">2024-04-18T05:17:25Z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DDD631B81BAB44B58A5222801AB3FEEC</vt:lpwstr>
  </property>
  <property fmtid="{D5CDD505-2E9C-101B-9397-08002B2CF9AE}" pid="3" name="KSOProductBuildVer">
    <vt:lpwstr>1033-11.2.0.11380</vt:lpwstr>
  </property>
</Properties>
</file>